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84" r:id="rId2"/>
    <p:sldId id="338" r:id="rId3"/>
    <p:sldId id="344" r:id="rId4"/>
    <p:sldId id="345" r:id="rId5"/>
    <p:sldId id="346" r:id="rId6"/>
    <p:sldId id="409" r:id="rId7"/>
    <p:sldId id="410" r:id="rId8"/>
    <p:sldId id="384" r:id="rId9"/>
    <p:sldId id="411" r:id="rId10"/>
    <p:sldId id="347" r:id="rId11"/>
    <p:sldId id="383" r:id="rId12"/>
    <p:sldId id="389" r:id="rId13"/>
    <p:sldId id="349" r:id="rId14"/>
    <p:sldId id="404" r:id="rId15"/>
    <p:sldId id="405" r:id="rId16"/>
    <p:sldId id="343" r:id="rId17"/>
    <p:sldId id="392" r:id="rId18"/>
    <p:sldId id="408" r:id="rId19"/>
    <p:sldId id="391" r:id="rId20"/>
    <p:sldId id="342" r:id="rId21"/>
    <p:sldId id="412" r:id="rId22"/>
    <p:sldId id="413" r:id="rId23"/>
    <p:sldId id="402" r:id="rId24"/>
    <p:sldId id="341" r:id="rId25"/>
    <p:sldId id="403" r:id="rId26"/>
    <p:sldId id="339" r:id="rId27"/>
    <p:sldId id="414" r:id="rId28"/>
    <p:sldId id="340" r:id="rId29"/>
    <p:sldId id="397" r:id="rId30"/>
    <p:sldId id="398" r:id="rId31"/>
    <p:sldId id="399" r:id="rId32"/>
    <p:sldId id="400" r:id="rId33"/>
    <p:sldId id="401" r:id="rId34"/>
    <p:sldId id="418" r:id="rId35"/>
    <p:sldId id="419" r:id="rId36"/>
    <p:sldId id="415" r:id="rId37"/>
    <p:sldId id="417" r:id="rId38"/>
    <p:sldId id="416" r:id="rId39"/>
  </p:sldIdLst>
  <p:sldSz cx="9144000" cy="6858000" type="screen4x3"/>
  <p:notesSz cx="6888163" cy="100203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GP創英角ｺﾞｼｯｸUB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GP創英角ｺﾞｼｯｸUB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GP創英角ｺﾞｼｯｸUB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GP創英角ｺﾞｼｯｸUB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GP創英角ｺﾞｼｯｸUB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HGP創英角ｺﾞｼｯｸUB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HGP創英角ｺﾞｼｯｸUB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HGP創英角ｺﾞｼｯｸUB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HGP創英角ｺﾞｼｯｸUB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8A0D"/>
    <a:srgbClr val="FFFF99"/>
    <a:srgbClr val="0000FF"/>
    <a:srgbClr val="9900FF"/>
    <a:srgbClr val="A50021"/>
    <a:srgbClr val="3333CC"/>
    <a:srgbClr val="3B9751"/>
    <a:srgbClr val="D60093"/>
    <a:srgbClr val="0099FF"/>
    <a:srgbClr val="9900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314" autoAdjust="0"/>
    <p:restoredTop sz="94629" autoAdjust="0"/>
  </p:normalViewPr>
  <p:slideViewPr>
    <p:cSldViewPr snapToGrid="0">
      <p:cViewPr varScale="1">
        <p:scale>
          <a:sx n="110" d="100"/>
          <a:sy n="110" d="100"/>
        </p:scale>
        <p:origin x="-840" y="-84"/>
      </p:cViewPr>
      <p:guideLst>
        <p:guide orient="horz"/>
        <p:guide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71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kitamura\My%20Documents\+%20&#21508;&#31278;&#35611;&#28436;&#12539;&#12475;&#12511;&#12490;&#65293;\Innovations%20in%20Travel%20Modeling%202008\simulation3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Documents%20and%20Settings\kitamura\My%20Documents\+%20&#21508;&#31278;&#35611;&#28436;&#12539;&#12475;&#12511;&#12490;&#65293;\Innovations%20in%20Travel%20Modeling%202008\simulation3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Documents%20and%20Settings\kitamura\My%20Documents\+%20&#21508;&#31278;&#35611;&#28436;&#12539;&#12475;&#12511;&#12490;&#65293;\Innovations%20in%20Travel%20Modeling%202008\simulation3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Documents%20and%20Settings\kitamura\My%20Documents\+%20&#21508;&#31278;&#35611;&#28436;&#12539;&#12475;&#12511;&#12490;&#65293;\Innovations%20in%20Travel%20Modeling%202008\simulation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itamura\My%20Documents\+%20&#21508;&#31278;&#35611;&#28436;&#12539;&#12475;&#12511;&#12490;&#65293;\Innovations%20in%20Travel%20Modeling%202008\simulation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lineChart>
        <c:grouping val="standard"/>
        <c:ser>
          <c:idx val="1"/>
          <c:order val="0"/>
          <c:tx>
            <c:strRef>
              <c:f>results!$D$2</c:f>
              <c:strCache>
                <c:ptCount val="1"/>
                <c:pt idx="0">
                  <c:v>Karasuma St.</c:v>
                </c:pt>
              </c:strCache>
            </c:strRef>
          </c:tx>
          <c:spPr>
            <a:ln w="44450" cap="flat">
              <a:miter lim="800000"/>
            </a:ln>
          </c:spPr>
          <c:marker>
            <c:symbol val="none"/>
          </c:marker>
          <c:cat>
            <c:numRef>
              <c:f>results!$C$6:$C$24</c:f>
              <c:numCache>
                <c:formatCode>General</c:formatCode>
                <c:ptCount val="19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</c:numCache>
            </c:numRef>
          </c:cat>
          <c:val>
            <c:numRef>
              <c:f>results!$D$6:$D$24</c:f>
              <c:numCache>
                <c:formatCode>0_ </c:formatCode>
                <c:ptCount val="19"/>
                <c:pt idx="0">
                  <c:v>88.888888888888687</c:v>
                </c:pt>
                <c:pt idx="1">
                  <c:v>88.888888888888687</c:v>
                </c:pt>
                <c:pt idx="2">
                  <c:v>89.722675367047316</c:v>
                </c:pt>
                <c:pt idx="3">
                  <c:v>85.19736842105263</c:v>
                </c:pt>
                <c:pt idx="4">
                  <c:v>76.305220883534119</c:v>
                </c:pt>
                <c:pt idx="5">
                  <c:v>70.84188911704311</c:v>
                </c:pt>
                <c:pt idx="6">
                  <c:v>67.023554603854379</c:v>
                </c:pt>
                <c:pt idx="7">
                  <c:v>63.002680965147391</c:v>
                </c:pt>
                <c:pt idx="8">
                  <c:v>72.151898734177209</c:v>
                </c:pt>
                <c:pt idx="9">
                  <c:v>83.132530120481647</c:v>
                </c:pt>
                <c:pt idx="10">
                  <c:v>86.697247706422019</c:v>
                </c:pt>
                <c:pt idx="11">
                  <c:v>89.393939393939348</c:v>
                </c:pt>
                <c:pt idx="12">
                  <c:v>90.909090909090907</c:v>
                </c:pt>
                <c:pt idx="13">
                  <c:v>86.904761904761912</c:v>
                </c:pt>
                <c:pt idx="14">
                  <c:v>87.804878048780324</c:v>
                </c:pt>
                <c:pt idx="15">
                  <c:v>91.935483870967744</c:v>
                </c:pt>
                <c:pt idx="16">
                  <c:v>90.243902439024382</c:v>
                </c:pt>
                <c:pt idx="17">
                  <c:v>85.714285714285722</c:v>
                </c:pt>
                <c:pt idx="18">
                  <c:v>80</c:v>
                </c:pt>
              </c:numCache>
            </c:numRef>
          </c:val>
        </c:ser>
        <c:ser>
          <c:idx val="2"/>
          <c:order val="1"/>
          <c:tx>
            <c:strRef>
              <c:f>results!$D$28</c:f>
              <c:strCache>
                <c:ptCount val="1"/>
                <c:pt idx="0">
                  <c:v>Outer Ring</c:v>
                </c:pt>
              </c:strCache>
            </c:strRef>
          </c:tx>
          <c:spPr>
            <a:ln w="44450" cap="flat">
              <a:solidFill>
                <a:srgbClr val="990033"/>
              </a:solidFill>
              <a:miter lim="800000"/>
            </a:ln>
          </c:spPr>
          <c:marker>
            <c:symbol val="none"/>
          </c:marker>
          <c:cat>
            <c:numRef>
              <c:f>results!$C$6:$C$24</c:f>
              <c:numCache>
                <c:formatCode>General</c:formatCode>
                <c:ptCount val="19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</c:numCache>
            </c:numRef>
          </c:cat>
          <c:val>
            <c:numRef>
              <c:f>results!$D$32:$D$50</c:f>
              <c:numCache>
                <c:formatCode>0_ </c:formatCode>
                <c:ptCount val="19"/>
                <c:pt idx="0">
                  <c:v>96.539792387543258</c:v>
                </c:pt>
                <c:pt idx="1">
                  <c:v>88.181818181818187</c:v>
                </c:pt>
                <c:pt idx="2">
                  <c:v>78.947368421052744</c:v>
                </c:pt>
                <c:pt idx="3">
                  <c:v>68.288854003139718</c:v>
                </c:pt>
                <c:pt idx="4">
                  <c:v>54.511278195488721</c:v>
                </c:pt>
                <c:pt idx="5">
                  <c:v>49.581589958158993</c:v>
                </c:pt>
                <c:pt idx="6">
                  <c:v>50.568181818181912</c:v>
                </c:pt>
                <c:pt idx="7">
                  <c:v>46.043165467625904</c:v>
                </c:pt>
                <c:pt idx="8">
                  <c:v>45.856353591160172</c:v>
                </c:pt>
                <c:pt idx="9">
                  <c:v>56.25</c:v>
                </c:pt>
                <c:pt idx="10">
                  <c:v>67.713004484305074</c:v>
                </c:pt>
                <c:pt idx="11">
                  <c:v>73.575129533678748</c:v>
                </c:pt>
                <c:pt idx="12">
                  <c:v>81.278538812785087</c:v>
                </c:pt>
                <c:pt idx="13">
                  <c:v>82.758620689655288</c:v>
                </c:pt>
                <c:pt idx="14">
                  <c:v>80.582524271844662</c:v>
                </c:pt>
                <c:pt idx="15">
                  <c:v>83.928571428571388</c:v>
                </c:pt>
                <c:pt idx="16">
                  <c:v>84.210526315789451</c:v>
                </c:pt>
                <c:pt idx="17">
                  <c:v>82.352941176470353</c:v>
                </c:pt>
                <c:pt idx="18">
                  <c:v>50</c:v>
                </c:pt>
              </c:numCache>
            </c:numRef>
          </c:val>
        </c:ser>
        <c:marker val="1"/>
        <c:axId val="79815040"/>
        <c:axId val="79816576"/>
      </c:lineChart>
      <c:catAx>
        <c:axId val="798150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ja-JP" sz="1200"/>
            </a:pPr>
            <a:endParaRPr lang="en-US"/>
          </a:p>
        </c:txPr>
        <c:crossAx val="79816576"/>
        <c:crosses val="autoZero"/>
        <c:auto val="1"/>
        <c:lblAlgn val="ctr"/>
        <c:lblOffset val="100"/>
      </c:catAx>
      <c:valAx>
        <c:axId val="79816576"/>
        <c:scaling>
          <c:orientation val="minMax"/>
          <c:max val="100"/>
        </c:scaling>
        <c:axPos val="l"/>
        <c:majorGridlines/>
        <c:numFmt formatCode="0_ " sourceLinked="1"/>
        <c:tickLblPos val="nextTo"/>
        <c:txPr>
          <a:bodyPr/>
          <a:lstStyle/>
          <a:p>
            <a:pPr>
              <a:defRPr lang="ja-JP" sz="1200"/>
            </a:pPr>
            <a:endParaRPr lang="en-US"/>
          </a:p>
        </c:txPr>
        <c:crossAx val="79815040"/>
        <c:crosses val="autoZero"/>
        <c:crossBetween val="between"/>
      </c:valAx>
    </c:plotArea>
    <c:legend>
      <c:legendPos val="r"/>
      <c:txPr>
        <a:bodyPr/>
        <a:lstStyle/>
        <a:p>
          <a:pPr>
            <a:defRPr lang="ja-JP" sz="1400"/>
          </a:pPr>
          <a:endParaRPr lang="en-US"/>
        </a:p>
      </c:txPr>
    </c:legend>
    <c:plotVisOnly val="1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lineChart>
        <c:grouping val="standard"/>
        <c:ser>
          <c:idx val="0"/>
          <c:order val="0"/>
          <c:tx>
            <c:strRef>
              <c:f>results!$R$3</c:f>
              <c:strCache>
                <c:ptCount val="1"/>
                <c:pt idx="0">
                  <c:v>Male</c:v>
                </c:pt>
              </c:strCache>
            </c:strRef>
          </c:tx>
          <c:spPr>
            <a:ln w="44450" cap="flat">
              <a:solidFill>
                <a:srgbClr val="3333CC"/>
              </a:solidFill>
              <a:miter lim="800000"/>
            </a:ln>
          </c:spPr>
          <c:marker>
            <c:symbol val="none"/>
          </c:marker>
          <c:cat>
            <c:numRef>
              <c:f>results!$C$6:$C$24</c:f>
              <c:numCache>
                <c:formatCode>General</c:formatCode>
                <c:ptCount val="19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</c:numCache>
            </c:numRef>
          </c:cat>
          <c:val>
            <c:numRef>
              <c:f>results!$R$6:$R$24</c:f>
              <c:numCache>
                <c:formatCode>0.0_ </c:formatCode>
                <c:ptCount val="19"/>
                <c:pt idx="0">
                  <c:v>0.74285714285714288</c:v>
                </c:pt>
                <c:pt idx="1">
                  <c:v>7.1428571428571415</c:v>
                </c:pt>
                <c:pt idx="2">
                  <c:v>29.542857142857144</c:v>
                </c:pt>
                <c:pt idx="3">
                  <c:v>28.285714285714235</c:v>
                </c:pt>
                <c:pt idx="4">
                  <c:v>10.857142857142877</c:v>
                </c:pt>
                <c:pt idx="5">
                  <c:v>4.4571428571428555</c:v>
                </c:pt>
                <c:pt idx="6">
                  <c:v>3.8857142857142848</c:v>
                </c:pt>
                <c:pt idx="7">
                  <c:v>2.6285714285714326</c:v>
                </c:pt>
                <c:pt idx="8">
                  <c:v>3.2571428571428602</c:v>
                </c:pt>
                <c:pt idx="9">
                  <c:v>2.1714285714285713</c:v>
                </c:pt>
                <c:pt idx="10">
                  <c:v>1.8857142857142839</c:v>
                </c:pt>
                <c:pt idx="11">
                  <c:v>1.2</c:v>
                </c:pt>
                <c:pt idx="12">
                  <c:v>1.657142857142857</c:v>
                </c:pt>
                <c:pt idx="13">
                  <c:v>0.34285714285714286</c:v>
                </c:pt>
                <c:pt idx="14">
                  <c:v>0.28571428571428625</c:v>
                </c:pt>
                <c:pt idx="15">
                  <c:v>0.22857142857142884</c:v>
                </c:pt>
                <c:pt idx="16">
                  <c:v>0.11428571428571445</c:v>
                </c:pt>
                <c:pt idx="17">
                  <c:v>0.11428571428571445</c:v>
                </c:pt>
                <c:pt idx="18">
                  <c:v>0</c:v>
                </c:pt>
              </c:numCache>
            </c:numRef>
          </c:val>
        </c:ser>
        <c:ser>
          <c:idx val="1"/>
          <c:order val="1"/>
          <c:tx>
            <c:strRef>
              <c:f>results!$S$3</c:f>
              <c:strCache>
                <c:ptCount val="1"/>
                <c:pt idx="0">
                  <c:v>Female</c:v>
                </c:pt>
              </c:strCache>
            </c:strRef>
          </c:tx>
          <c:spPr>
            <a:ln w="44450" cap="flat">
              <a:solidFill>
                <a:srgbClr val="D60093"/>
              </a:solidFill>
              <a:miter lim="800000"/>
            </a:ln>
          </c:spPr>
          <c:marker>
            <c:symbol val="none"/>
          </c:marker>
          <c:val>
            <c:numRef>
              <c:f>results!$S$6:$S$24</c:f>
              <c:numCache>
                <c:formatCode>0.0_ </c:formatCode>
                <c:ptCount val="19"/>
                <c:pt idx="0">
                  <c:v>0</c:v>
                </c:pt>
                <c:pt idx="1">
                  <c:v>0.43290043290043334</c:v>
                </c:pt>
                <c:pt idx="2">
                  <c:v>18.181818181818212</c:v>
                </c:pt>
                <c:pt idx="3">
                  <c:v>41.125541125541133</c:v>
                </c:pt>
                <c:pt idx="4">
                  <c:v>19.91341991341989</c:v>
                </c:pt>
                <c:pt idx="5">
                  <c:v>3.4632034632034627</c:v>
                </c:pt>
                <c:pt idx="6">
                  <c:v>5.1948051948051948</c:v>
                </c:pt>
                <c:pt idx="7">
                  <c:v>2.5974025974025992</c:v>
                </c:pt>
                <c:pt idx="8">
                  <c:v>1.731601731601732</c:v>
                </c:pt>
                <c:pt idx="9">
                  <c:v>1.2987012987012978</c:v>
                </c:pt>
                <c:pt idx="10">
                  <c:v>2.5974025974025992</c:v>
                </c:pt>
                <c:pt idx="11">
                  <c:v>2.1645021645021645</c:v>
                </c:pt>
                <c:pt idx="12">
                  <c:v>0.86580086580086579</c:v>
                </c:pt>
                <c:pt idx="13">
                  <c:v>0</c:v>
                </c:pt>
                <c:pt idx="14">
                  <c:v>0</c:v>
                </c:pt>
                <c:pt idx="15">
                  <c:v>0.43290043290043334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</c:ser>
        <c:marker val="1"/>
        <c:axId val="79947648"/>
        <c:axId val="79949184"/>
      </c:lineChart>
      <c:catAx>
        <c:axId val="799476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ja-JP" sz="1200"/>
            </a:pPr>
            <a:endParaRPr lang="en-US"/>
          </a:p>
        </c:txPr>
        <c:crossAx val="79949184"/>
        <c:crosses val="autoZero"/>
        <c:auto val="1"/>
        <c:lblAlgn val="ctr"/>
        <c:lblOffset val="100"/>
      </c:catAx>
      <c:valAx>
        <c:axId val="79949184"/>
        <c:scaling>
          <c:orientation val="minMax"/>
          <c:max val="50"/>
        </c:scaling>
        <c:axPos val="l"/>
        <c:majorGridlines/>
        <c:numFmt formatCode="0_ " sourceLinked="0"/>
        <c:tickLblPos val="nextTo"/>
        <c:txPr>
          <a:bodyPr/>
          <a:lstStyle/>
          <a:p>
            <a:pPr>
              <a:defRPr lang="ja-JP" sz="1200"/>
            </a:pPr>
            <a:endParaRPr lang="en-US"/>
          </a:p>
        </c:txPr>
        <c:crossAx val="79947648"/>
        <c:crosses val="autoZero"/>
        <c:crossBetween val="between"/>
      </c:valAx>
    </c:plotArea>
    <c:legend>
      <c:legendPos val="r"/>
      <c:txPr>
        <a:bodyPr/>
        <a:lstStyle/>
        <a:p>
          <a:pPr>
            <a:defRPr lang="ja-JP" sz="1400"/>
          </a:pPr>
          <a:endParaRPr lang="en-US"/>
        </a:p>
      </c:txPr>
    </c:legend>
    <c:plotVisOnly val="1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lineChart>
        <c:grouping val="standard"/>
        <c:ser>
          <c:idx val="0"/>
          <c:order val="0"/>
          <c:tx>
            <c:strRef>
              <c:f>results!$R$29</c:f>
              <c:strCache>
                <c:ptCount val="1"/>
                <c:pt idx="0">
                  <c:v>Male</c:v>
                </c:pt>
              </c:strCache>
            </c:strRef>
          </c:tx>
          <c:spPr>
            <a:ln w="44450" cap="flat">
              <a:solidFill>
                <a:srgbClr val="3333CC"/>
              </a:solidFill>
              <a:miter lim="800000"/>
            </a:ln>
          </c:spPr>
          <c:marker>
            <c:symbol val="none"/>
          </c:marker>
          <c:cat>
            <c:numRef>
              <c:f>results!$C$32:$C$50</c:f>
              <c:numCache>
                <c:formatCode>General</c:formatCode>
                <c:ptCount val="19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</c:numCache>
            </c:numRef>
          </c:cat>
          <c:val>
            <c:numRef>
              <c:f>results!$R$32:$R$50</c:f>
              <c:numCache>
                <c:formatCode>0.0_ </c:formatCode>
                <c:ptCount val="19"/>
                <c:pt idx="0">
                  <c:v>1.556420233463035</c:v>
                </c:pt>
                <c:pt idx="1">
                  <c:v>4.6692607003891116</c:v>
                </c:pt>
                <c:pt idx="2">
                  <c:v>21.01167315175099</c:v>
                </c:pt>
                <c:pt idx="3">
                  <c:v>31.322957198443611</c:v>
                </c:pt>
                <c:pt idx="4">
                  <c:v>9.9221789883268485</c:v>
                </c:pt>
                <c:pt idx="5">
                  <c:v>5.1556420233463029</c:v>
                </c:pt>
                <c:pt idx="6">
                  <c:v>3.5019455252918257</c:v>
                </c:pt>
                <c:pt idx="7">
                  <c:v>3.7937743190661481</c:v>
                </c:pt>
                <c:pt idx="8">
                  <c:v>4.1828793774318989</c:v>
                </c:pt>
                <c:pt idx="9">
                  <c:v>3.3073929961089497</c:v>
                </c:pt>
                <c:pt idx="10">
                  <c:v>2.8210116731517507</c:v>
                </c:pt>
                <c:pt idx="11">
                  <c:v>3.404669260700389</c:v>
                </c:pt>
                <c:pt idx="12">
                  <c:v>3.0155642023346312</c:v>
                </c:pt>
                <c:pt idx="13">
                  <c:v>0.68093385214007895</c:v>
                </c:pt>
                <c:pt idx="14">
                  <c:v>0.87548638132295542</c:v>
                </c:pt>
                <c:pt idx="15">
                  <c:v>0.38910505836575882</c:v>
                </c:pt>
                <c:pt idx="16">
                  <c:v>9.7276264591439704E-2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</c:ser>
        <c:ser>
          <c:idx val="1"/>
          <c:order val="1"/>
          <c:tx>
            <c:strRef>
              <c:f>results!$S$29</c:f>
              <c:strCache>
                <c:ptCount val="1"/>
                <c:pt idx="0">
                  <c:v>Female</c:v>
                </c:pt>
              </c:strCache>
            </c:strRef>
          </c:tx>
          <c:spPr>
            <a:ln w="44450" cap="flat">
              <a:solidFill>
                <a:srgbClr val="D60093"/>
              </a:solidFill>
              <a:miter lim="800000"/>
            </a:ln>
          </c:spPr>
          <c:marker>
            <c:symbol val="none"/>
          </c:marker>
          <c:cat>
            <c:numRef>
              <c:f>results!$C$32:$C$50</c:f>
              <c:numCache>
                <c:formatCode>General</c:formatCode>
                <c:ptCount val="19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</c:numCache>
            </c:numRef>
          </c:cat>
          <c:val>
            <c:numRef>
              <c:f>results!$S$32:$S$50</c:f>
              <c:numCache>
                <c:formatCode>0.0_ </c:formatCode>
                <c:ptCount val="19"/>
                <c:pt idx="0">
                  <c:v>0.72463768115942062</c:v>
                </c:pt>
                <c:pt idx="1">
                  <c:v>2.1739130434782608</c:v>
                </c:pt>
                <c:pt idx="2">
                  <c:v>18.115942028985508</c:v>
                </c:pt>
                <c:pt idx="3">
                  <c:v>29.710144927536227</c:v>
                </c:pt>
                <c:pt idx="4">
                  <c:v>18.115942028985508</c:v>
                </c:pt>
                <c:pt idx="5">
                  <c:v>7.2463768115942031</c:v>
                </c:pt>
                <c:pt idx="6">
                  <c:v>4.3478260869565215</c:v>
                </c:pt>
                <c:pt idx="7">
                  <c:v>1.4492753623188406</c:v>
                </c:pt>
                <c:pt idx="8">
                  <c:v>1.4492753623188406</c:v>
                </c:pt>
                <c:pt idx="9">
                  <c:v>4.3478260869565215</c:v>
                </c:pt>
                <c:pt idx="10">
                  <c:v>4.3478260869565215</c:v>
                </c:pt>
                <c:pt idx="11">
                  <c:v>0.72463768115942062</c:v>
                </c:pt>
                <c:pt idx="12">
                  <c:v>2.8985507246376807</c:v>
                </c:pt>
                <c:pt idx="13">
                  <c:v>2.1739130434782608</c:v>
                </c:pt>
                <c:pt idx="14">
                  <c:v>2.1739130434782608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</c:ser>
        <c:marker val="1"/>
        <c:axId val="80449920"/>
        <c:axId val="80451456"/>
      </c:lineChart>
      <c:catAx>
        <c:axId val="804499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ja-JP" sz="1200"/>
            </a:pPr>
            <a:endParaRPr lang="en-US"/>
          </a:p>
        </c:txPr>
        <c:crossAx val="80451456"/>
        <c:crosses val="autoZero"/>
        <c:auto val="1"/>
        <c:lblAlgn val="ctr"/>
        <c:lblOffset val="100"/>
      </c:catAx>
      <c:valAx>
        <c:axId val="80451456"/>
        <c:scaling>
          <c:orientation val="minMax"/>
          <c:max val="50"/>
        </c:scaling>
        <c:axPos val="l"/>
        <c:majorGridlines/>
        <c:numFmt formatCode="0_ " sourceLinked="0"/>
        <c:tickLblPos val="nextTo"/>
        <c:txPr>
          <a:bodyPr/>
          <a:lstStyle/>
          <a:p>
            <a:pPr>
              <a:defRPr lang="ja-JP" sz="1200"/>
            </a:pPr>
            <a:endParaRPr lang="en-US"/>
          </a:p>
        </c:txPr>
        <c:crossAx val="80449920"/>
        <c:crosses val="autoZero"/>
        <c:crossBetween val="between"/>
      </c:valAx>
    </c:plotArea>
    <c:legend>
      <c:legendPos val="r"/>
      <c:txPr>
        <a:bodyPr/>
        <a:lstStyle/>
        <a:p>
          <a:pPr>
            <a:defRPr lang="ja-JP" sz="1400"/>
          </a:pPr>
          <a:endParaRPr lang="en-US"/>
        </a:p>
      </c:txPr>
    </c:legend>
    <c:plotVisOnly val="1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lineChart>
        <c:grouping val="standard"/>
        <c:ser>
          <c:idx val="0"/>
          <c:order val="0"/>
          <c:tx>
            <c:strRef>
              <c:f>results!$U$3</c:f>
              <c:strCache>
                <c:ptCount val="1"/>
                <c:pt idx="0">
                  <c:v>Male</c:v>
                </c:pt>
              </c:strCache>
            </c:strRef>
          </c:tx>
          <c:spPr>
            <a:ln w="44450" cap="flat">
              <a:solidFill>
                <a:srgbClr val="3333CC"/>
              </a:solidFill>
              <a:miter lim="800000"/>
            </a:ln>
          </c:spPr>
          <c:marker>
            <c:symbol val="none"/>
          </c:marker>
          <c:cat>
            <c:numRef>
              <c:f>results!$C$6:$C$24</c:f>
              <c:numCache>
                <c:formatCode>General</c:formatCode>
                <c:ptCount val="19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</c:numCache>
            </c:numRef>
          </c:cat>
          <c:val>
            <c:numRef>
              <c:f>results!$U$6:$U$24</c:f>
              <c:numCache>
                <c:formatCode>0.00_ </c:formatCode>
                <c:ptCount val="19"/>
                <c:pt idx="0">
                  <c:v>0.95628415300546454</c:v>
                </c:pt>
                <c:pt idx="1">
                  <c:v>3.5519125683060144</c:v>
                </c:pt>
                <c:pt idx="2">
                  <c:v>9.4262295081967213</c:v>
                </c:pt>
                <c:pt idx="3">
                  <c:v>11.4754098360656</c:v>
                </c:pt>
                <c:pt idx="4">
                  <c:v>11.6120218579235</c:v>
                </c:pt>
                <c:pt idx="5">
                  <c:v>12.021857923497267</c:v>
                </c:pt>
                <c:pt idx="6">
                  <c:v>10.245901639344266</c:v>
                </c:pt>
                <c:pt idx="7">
                  <c:v>8.6065573770491923</c:v>
                </c:pt>
                <c:pt idx="8">
                  <c:v>8.4699453551912693</c:v>
                </c:pt>
                <c:pt idx="9">
                  <c:v>5.8743169398907042</c:v>
                </c:pt>
                <c:pt idx="10">
                  <c:v>6.557377049180328</c:v>
                </c:pt>
                <c:pt idx="11">
                  <c:v>3.8251366120218582</c:v>
                </c:pt>
                <c:pt idx="12">
                  <c:v>3.6885245901639396</c:v>
                </c:pt>
                <c:pt idx="13">
                  <c:v>1.3661202185792338</c:v>
                </c:pt>
                <c:pt idx="14">
                  <c:v>1.3661202185792338</c:v>
                </c:pt>
                <c:pt idx="15">
                  <c:v>0.54644808743169404</c:v>
                </c:pt>
                <c:pt idx="16">
                  <c:v>0.27322404371584752</c:v>
                </c:pt>
                <c:pt idx="17">
                  <c:v>0</c:v>
                </c:pt>
                <c:pt idx="18">
                  <c:v>0.13661202185792379</c:v>
                </c:pt>
              </c:numCache>
            </c:numRef>
          </c:val>
        </c:ser>
        <c:ser>
          <c:idx val="1"/>
          <c:order val="1"/>
          <c:tx>
            <c:strRef>
              <c:f>results!$V$3</c:f>
              <c:strCache>
                <c:ptCount val="1"/>
                <c:pt idx="0">
                  <c:v>Female</c:v>
                </c:pt>
              </c:strCache>
            </c:strRef>
          </c:tx>
          <c:spPr>
            <a:ln w="44450" cap="flat">
              <a:solidFill>
                <a:srgbClr val="D60093"/>
              </a:solidFill>
              <a:miter lim="800000"/>
            </a:ln>
          </c:spPr>
          <c:marker>
            <c:symbol val="none"/>
          </c:marker>
          <c:val>
            <c:numRef>
              <c:f>results!$V$6:$V$24</c:f>
              <c:numCache>
                <c:formatCode>0.00_ </c:formatCode>
                <c:ptCount val="19"/>
                <c:pt idx="0">
                  <c:v>0</c:v>
                </c:pt>
                <c:pt idx="1">
                  <c:v>6.666666666666667</c:v>
                </c:pt>
                <c:pt idx="2">
                  <c:v>2.2222222222222232</c:v>
                </c:pt>
                <c:pt idx="3">
                  <c:v>15.555555555555571</c:v>
                </c:pt>
                <c:pt idx="4">
                  <c:v>16.666666666666664</c:v>
                </c:pt>
                <c:pt idx="5">
                  <c:v>12.222222222222221</c:v>
                </c:pt>
                <c:pt idx="6">
                  <c:v>18.888888888888893</c:v>
                </c:pt>
                <c:pt idx="7">
                  <c:v>14.444444444444446</c:v>
                </c:pt>
                <c:pt idx="8">
                  <c:v>6.666666666666667</c:v>
                </c:pt>
                <c:pt idx="9">
                  <c:v>2.2222222222222232</c:v>
                </c:pt>
                <c:pt idx="10">
                  <c:v>1.111111111111112</c:v>
                </c:pt>
                <c:pt idx="11">
                  <c:v>1.111111111111112</c:v>
                </c:pt>
                <c:pt idx="12">
                  <c:v>1.111111111111112</c:v>
                </c:pt>
                <c:pt idx="13">
                  <c:v>1.111111111111112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</c:ser>
        <c:marker val="1"/>
        <c:axId val="80500992"/>
        <c:axId val="80527360"/>
      </c:lineChart>
      <c:catAx>
        <c:axId val="805009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ja-JP" sz="1200"/>
            </a:pPr>
            <a:endParaRPr lang="en-US"/>
          </a:p>
        </c:txPr>
        <c:crossAx val="80527360"/>
        <c:crosses val="autoZero"/>
        <c:auto val="1"/>
        <c:lblAlgn val="ctr"/>
        <c:lblOffset val="100"/>
      </c:catAx>
      <c:valAx>
        <c:axId val="80527360"/>
        <c:scaling>
          <c:orientation val="minMax"/>
        </c:scaling>
        <c:axPos val="l"/>
        <c:majorGridlines/>
        <c:numFmt formatCode="0_ " sourceLinked="0"/>
        <c:tickLblPos val="nextTo"/>
        <c:txPr>
          <a:bodyPr/>
          <a:lstStyle/>
          <a:p>
            <a:pPr>
              <a:defRPr lang="ja-JP" sz="1200"/>
            </a:pPr>
            <a:endParaRPr lang="en-US"/>
          </a:p>
        </c:txPr>
        <c:crossAx val="80500992"/>
        <c:crosses val="autoZero"/>
        <c:crossBetween val="between"/>
      </c:valAx>
    </c:plotArea>
    <c:legend>
      <c:legendPos val="r"/>
      <c:txPr>
        <a:bodyPr/>
        <a:lstStyle/>
        <a:p>
          <a:pPr>
            <a:defRPr lang="ja-JP" sz="1400"/>
          </a:pPr>
          <a:endParaRPr lang="en-US"/>
        </a:p>
      </c:txPr>
    </c:legend>
    <c:plotVisOnly val="1"/>
  </c:chart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lineChart>
        <c:grouping val="standard"/>
        <c:ser>
          <c:idx val="0"/>
          <c:order val="0"/>
          <c:tx>
            <c:strRef>
              <c:f>results!$U$29</c:f>
              <c:strCache>
                <c:ptCount val="1"/>
                <c:pt idx="0">
                  <c:v>Male</c:v>
                </c:pt>
              </c:strCache>
            </c:strRef>
          </c:tx>
          <c:spPr>
            <a:ln w="44450" cap="flat">
              <a:solidFill>
                <a:srgbClr val="3333CC"/>
              </a:solidFill>
              <a:miter lim="800000"/>
            </a:ln>
          </c:spPr>
          <c:marker>
            <c:symbol val="none"/>
          </c:marker>
          <c:cat>
            <c:numRef>
              <c:f>results!$C$32:$C$50</c:f>
              <c:numCache>
                <c:formatCode>General</c:formatCode>
                <c:ptCount val="19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</c:numCache>
            </c:numRef>
          </c:cat>
          <c:val>
            <c:numRef>
              <c:f>results!$U$32:$U$50</c:f>
              <c:numCache>
                <c:formatCode>0.0_ </c:formatCode>
                <c:ptCount val="19"/>
                <c:pt idx="0">
                  <c:v>1.421800947867297</c:v>
                </c:pt>
                <c:pt idx="1">
                  <c:v>6.2559241706161073</c:v>
                </c:pt>
                <c:pt idx="2">
                  <c:v>10.33175355450237</c:v>
                </c:pt>
                <c:pt idx="3">
                  <c:v>12.796208530805686</c:v>
                </c:pt>
                <c:pt idx="4">
                  <c:v>10.805687203791482</c:v>
                </c:pt>
                <c:pt idx="5">
                  <c:v>10.236966824644551</c:v>
                </c:pt>
                <c:pt idx="6">
                  <c:v>9.8578199052132707</c:v>
                </c:pt>
                <c:pt idx="7">
                  <c:v>8.246445497630333</c:v>
                </c:pt>
                <c:pt idx="8">
                  <c:v>6.729857819905205</c:v>
                </c:pt>
                <c:pt idx="9">
                  <c:v>6.3507109004739295</c:v>
                </c:pt>
                <c:pt idx="10">
                  <c:v>4.3601895734597047</c:v>
                </c:pt>
                <c:pt idx="11">
                  <c:v>3.6018957345971572</c:v>
                </c:pt>
                <c:pt idx="12">
                  <c:v>4.6445497630331793</c:v>
                </c:pt>
                <c:pt idx="13">
                  <c:v>1.7061611374407579</c:v>
                </c:pt>
                <c:pt idx="14">
                  <c:v>1.2322274881516588</c:v>
                </c:pt>
                <c:pt idx="15">
                  <c:v>0.75829383886255963</c:v>
                </c:pt>
                <c:pt idx="16">
                  <c:v>0.47393364928909981</c:v>
                </c:pt>
                <c:pt idx="17">
                  <c:v>0.18957345971563991</c:v>
                </c:pt>
                <c:pt idx="18">
                  <c:v>0</c:v>
                </c:pt>
              </c:numCache>
            </c:numRef>
          </c:val>
        </c:ser>
        <c:ser>
          <c:idx val="1"/>
          <c:order val="1"/>
          <c:tx>
            <c:strRef>
              <c:f>results!$V$29</c:f>
              <c:strCache>
                <c:ptCount val="1"/>
                <c:pt idx="0">
                  <c:v>Female</c:v>
                </c:pt>
              </c:strCache>
            </c:strRef>
          </c:tx>
          <c:spPr>
            <a:ln w="44450" cap="flat">
              <a:solidFill>
                <a:srgbClr val="D60093"/>
              </a:solidFill>
              <a:miter lim="800000"/>
            </a:ln>
          </c:spPr>
          <c:marker>
            <c:symbol val="none"/>
          </c:marker>
          <c:cat>
            <c:numRef>
              <c:f>results!$C$32:$C$50</c:f>
              <c:numCache>
                <c:formatCode>General</c:formatCode>
                <c:ptCount val="19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</c:numCache>
            </c:numRef>
          </c:cat>
          <c:val>
            <c:numRef>
              <c:f>results!$V$32:$V$50</c:f>
              <c:numCache>
                <c:formatCode>0.0_ </c:formatCode>
                <c:ptCount val="19"/>
                <c:pt idx="0">
                  <c:v>1.5037593984962399</c:v>
                </c:pt>
                <c:pt idx="1">
                  <c:v>3.7593984962405997</c:v>
                </c:pt>
                <c:pt idx="2">
                  <c:v>6.7669172932330826</c:v>
                </c:pt>
                <c:pt idx="3">
                  <c:v>6.7669172932330826</c:v>
                </c:pt>
                <c:pt idx="4">
                  <c:v>8.2706766917293226</c:v>
                </c:pt>
                <c:pt idx="5">
                  <c:v>16.541353383458645</c:v>
                </c:pt>
                <c:pt idx="6">
                  <c:v>14.285714285714286</c:v>
                </c:pt>
                <c:pt idx="7">
                  <c:v>9.0225563909774547</c:v>
                </c:pt>
                <c:pt idx="8">
                  <c:v>9.0225563909774547</c:v>
                </c:pt>
                <c:pt idx="9">
                  <c:v>7.518796992481203</c:v>
                </c:pt>
                <c:pt idx="10">
                  <c:v>2.2556390977443606</c:v>
                </c:pt>
                <c:pt idx="11">
                  <c:v>3.7593984962405997</c:v>
                </c:pt>
                <c:pt idx="12">
                  <c:v>7.518796992481203</c:v>
                </c:pt>
                <c:pt idx="13">
                  <c:v>1.5037593984962399</c:v>
                </c:pt>
                <c:pt idx="14">
                  <c:v>1.5037593984962399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</c:ser>
        <c:marker val="1"/>
        <c:axId val="80534144"/>
        <c:axId val="80623488"/>
      </c:lineChart>
      <c:catAx>
        <c:axId val="805341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ja-JP" sz="1200"/>
            </a:pPr>
            <a:endParaRPr lang="en-US"/>
          </a:p>
        </c:txPr>
        <c:crossAx val="80623488"/>
        <c:crosses val="autoZero"/>
        <c:auto val="1"/>
        <c:lblAlgn val="ctr"/>
        <c:lblOffset val="100"/>
      </c:catAx>
      <c:valAx>
        <c:axId val="80623488"/>
        <c:scaling>
          <c:orientation val="minMax"/>
          <c:max val="20"/>
        </c:scaling>
        <c:axPos val="l"/>
        <c:majorGridlines/>
        <c:numFmt formatCode="0_ " sourceLinked="0"/>
        <c:tickLblPos val="nextTo"/>
        <c:txPr>
          <a:bodyPr/>
          <a:lstStyle/>
          <a:p>
            <a:pPr>
              <a:defRPr lang="ja-JP" sz="1200"/>
            </a:pPr>
            <a:endParaRPr lang="en-US"/>
          </a:p>
        </c:txPr>
        <c:crossAx val="80534144"/>
        <c:crosses val="autoZero"/>
        <c:crossBetween val="between"/>
      </c:valAx>
    </c:plotArea>
    <c:legend>
      <c:legendPos val="r"/>
      <c:txPr>
        <a:bodyPr/>
        <a:lstStyle/>
        <a:p>
          <a:pPr>
            <a:defRPr lang="ja-JP" sz="1400"/>
          </a:pPr>
          <a:endParaRPr lang="en-US"/>
        </a:p>
      </c:txPr>
    </c:legend>
    <c:plotVisOnly val="1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0.79377</cdr:x>
      <cdr:y>0.93345</cdr:y>
    </cdr:from>
    <cdr:to>
      <cdr:x>0.97842</cdr:x>
      <cdr:y>0.97898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5710687" y="4597880"/>
          <a:ext cx="1328468" cy="2242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0.80096</cdr:x>
      <cdr:y>0.9317</cdr:y>
    </cdr:from>
    <cdr:to>
      <cdr:x>0.97362</cdr:x>
      <cdr:y>0.98599</cdr:y>
    </cdr:to>
    <cdr:sp macro="" textlink="">
      <cdr:nvSpPr>
        <cdr:cNvPr id="3" name="テキスト ボックス 2"/>
        <cdr:cNvSpPr txBox="1"/>
      </cdr:nvSpPr>
      <cdr:spPr>
        <a:xfrm xmlns:a="http://schemas.openxmlformats.org/drawingml/2006/main">
          <a:off x="5762445" y="4589253"/>
          <a:ext cx="1242204" cy="2674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0.79257</cdr:x>
      <cdr:y>0.91243</cdr:y>
    </cdr:from>
    <cdr:to>
      <cdr:x>0.97362</cdr:x>
      <cdr:y>0.97373</cdr:y>
    </cdr:to>
    <cdr:sp macro="" textlink="">
      <cdr:nvSpPr>
        <cdr:cNvPr id="4" name="テキスト ボックス 3"/>
        <cdr:cNvSpPr txBox="1"/>
      </cdr:nvSpPr>
      <cdr:spPr>
        <a:xfrm xmlns:a="http://schemas.openxmlformats.org/drawingml/2006/main">
          <a:off x="5702060" y="4494363"/>
          <a:ext cx="1302589" cy="3019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0.79377</cdr:x>
      <cdr:y>0.92644</cdr:y>
    </cdr:from>
    <cdr:to>
      <cdr:x>0.96643</cdr:x>
      <cdr:y>0.98599</cdr:y>
    </cdr:to>
    <cdr:sp macro="" textlink="">
      <cdr:nvSpPr>
        <cdr:cNvPr id="5" name="テキスト ボックス 4"/>
        <cdr:cNvSpPr txBox="1"/>
      </cdr:nvSpPr>
      <cdr:spPr>
        <a:xfrm xmlns:a="http://schemas.openxmlformats.org/drawingml/2006/main">
          <a:off x="5710687" y="4563374"/>
          <a:ext cx="1242203" cy="2932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Time of day</a:t>
          </a:r>
          <a:endParaRPr lang="en-US" sz="1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0.83673</cdr:x>
      <cdr:y>0.92808</cdr:y>
    </cdr:from>
    <cdr:to>
      <cdr:x>1</cdr:x>
      <cdr:y>0.99658</cdr:y>
    </cdr:to>
    <cdr:sp macro="" textlink="">
      <cdr:nvSpPr>
        <cdr:cNvPr id="3" name="テキスト ボックス 2"/>
        <cdr:cNvSpPr txBox="1"/>
      </cdr:nvSpPr>
      <cdr:spPr>
        <a:xfrm xmlns:a="http://schemas.openxmlformats.org/drawingml/2006/main">
          <a:off x="6047118" y="4675518"/>
          <a:ext cx="1173192" cy="345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Time of Day</a:t>
          </a:r>
          <a:endParaRPr lang="en-US" sz="14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0.84168</cdr:x>
      <cdr:y>0.92137</cdr:y>
    </cdr:from>
    <cdr:to>
      <cdr:x>1</cdr:x>
      <cdr:y>0.99316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6236898" y="4649638"/>
          <a:ext cx="1173192" cy="3623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Time of Day</a:t>
          </a:r>
          <a:endParaRPr lang="en-US" sz="14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0.83673</cdr:x>
      <cdr:y>0.92069</cdr:y>
    </cdr:from>
    <cdr:to>
      <cdr:x>1</cdr:x>
      <cdr:y>0.9931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6012611" y="4606506"/>
          <a:ext cx="1173192" cy="3623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  <a:ea typeface="ＭＳ Ｐゴシック"/>
            </a:defRPr>
          </a:lvl1pPr>
          <a:lvl2pPr marL="457200" indent="0">
            <a:defRPr sz="1100">
              <a:latin typeface="Arial"/>
              <a:ea typeface="ＭＳ Ｐゴシック"/>
            </a:defRPr>
          </a:lvl2pPr>
          <a:lvl3pPr marL="914400" indent="0">
            <a:defRPr sz="1100">
              <a:latin typeface="Arial"/>
              <a:ea typeface="ＭＳ Ｐゴシック"/>
            </a:defRPr>
          </a:lvl3pPr>
          <a:lvl4pPr marL="1371600" indent="0">
            <a:defRPr sz="1100">
              <a:latin typeface="Arial"/>
              <a:ea typeface="ＭＳ Ｐゴシック"/>
            </a:defRPr>
          </a:lvl4pPr>
          <a:lvl5pPr marL="1828800" indent="0">
            <a:defRPr sz="1100">
              <a:latin typeface="Arial"/>
              <a:ea typeface="ＭＳ Ｐゴシック"/>
            </a:defRPr>
          </a:lvl5pPr>
          <a:lvl6pPr marL="2286000" indent="0">
            <a:defRPr sz="1100">
              <a:latin typeface="Arial"/>
              <a:ea typeface="ＭＳ Ｐゴシック"/>
            </a:defRPr>
          </a:lvl6pPr>
          <a:lvl7pPr marL="2743200" indent="0">
            <a:defRPr sz="1100">
              <a:latin typeface="Arial"/>
              <a:ea typeface="ＭＳ Ｐゴシック"/>
            </a:defRPr>
          </a:lvl7pPr>
          <a:lvl8pPr marL="3200400" indent="0">
            <a:defRPr sz="1100">
              <a:latin typeface="Arial"/>
              <a:ea typeface="ＭＳ Ｐゴシック"/>
            </a:defRPr>
          </a:lvl8pPr>
          <a:lvl9pPr marL="3657600" indent="0">
            <a:defRPr sz="1100">
              <a:latin typeface="Arial"/>
              <a:ea typeface="ＭＳ Ｐゴシック"/>
            </a:defRPr>
          </a:lvl9pPr>
        </a:lstStyle>
        <a:p xmlns:a="http://schemas.openxmlformats.org/drawingml/2006/main">
          <a:r>
            <a:rPr lang="en-US" sz="1400" dirty="0" smtClean="0"/>
            <a:t>Time of Day</a:t>
          </a:r>
          <a:endParaRPr lang="en-US" sz="1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>
              <a:defRPr sz="13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663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ea typeface="ＭＳ Ｐゴシック" pitchFamily="50" charset="-128"/>
              </a:defRPr>
            </a:lvl1pPr>
          </a:lstStyle>
          <a:p>
            <a:pPr>
              <a:defRPr/>
            </a:pPr>
            <a:fld id="{EE4F3DAE-0C75-4336-B197-A287D101FE4C}" type="datetime4">
              <a:rPr lang="en-US"/>
              <a:pPr>
                <a:defRPr/>
              </a:pPr>
              <a:t>June 24, 2008</a:t>
            </a:fld>
            <a:endParaRPr lang="en-US" altLang="ja-JP" dirty="0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865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>
              <a:defRPr sz="13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3" y="951865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ea typeface="ＭＳ Ｐゴシック" pitchFamily="50" charset="-128"/>
              </a:defRPr>
            </a:lvl1pPr>
          </a:lstStyle>
          <a:p>
            <a:pPr>
              <a:defRPr/>
            </a:pPr>
            <a:fld id="{4E8685A0-D666-41C6-A5BE-E63934AB11AC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>
              <a:defRPr sz="13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075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ea typeface="ＭＳ Ｐゴシック" pitchFamily="50" charset="-128"/>
              </a:defRPr>
            </a:lvl1pPr>
          </a:lstStyle>
          <a:p>
            <a:pPr>
              <a:defRPr/>
            </a:pPr>
            <a:fld id="{0B09D4E9-72AF-4137-A3F7-3D708200CDFE}" type="datetime4">
              <a:rPr lang="en-US"/>
              <a:pPr>
                <a:defRPr/>
              </a:pPr>
              <a:t>June 24, 2008</a:t>
            </a:fld>
            <a:endParaRPr lang="en-US" altLang="ja-JP" dirty="0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08563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759325"/>
            <a:ext cx="5510213" cy="4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7063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>
              <a:defRPr sz="13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157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ea typeface="ＭＳ Ｐゴシック" pitchFamily="50" charset="-128"/>
              </a:defRPr>
            </a:lvl1pPr>
          </a:lstStyle>
          <a:p>
            <a:pPr>
              <a:defRPr/>
            </a:pPr>
            <a:fld id="{20B97E2D-3B2F-4002-99FB-FED5BF4B9834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7547C85-F214-4213-90AE-E325A4154A4C}" type="datetime4">
              <a:rPr lang="en-US" altLang="ja-JP" smtClean="0"/>
              <a:pPr/>
              <a:t>June 24, 2008</a:t>
            </a:fld>
            <a:endParaRPr lang="en-US" altLang="ja-JP" dirty="0" smtClean="0"/>
          </a:p>
        </p:txBody>
      </p:sp>
      <p:sp>
        <p:nvSpPr>
          <p:cNvPr id="593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C1D5C9-4EAE-476B-B942-BA4E4C6951AA}" type="slidenum">
              <a:rPr lang="en-US" altLang="ja-JP" smtClean="0"/>
              <a:pPr/>
              <a:t>1</a:t>
            </a:fld>
            <a:endParaRPr lang="en-US" altLang="ja-JP" dirty="0" smtClean="0"/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6564" name="日付プレースホルダ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AED406A5-9614-4E91-940E-1430FE05FE4D}" type="datetime4">
              <a:rPr lang="en-US" smtClean="0"/>
              <a:pPr/>
              <a:t>June 24, 2008</a:t>
            </a:fld>
            <a:endParaRPr lang="en-US" altLang="ja-JP" dirty="0" smtClean="0"/>
          </a:p>
        </p:txBody>
      </p:sp>
      <p:sp>
        <p:nvSpPr>
          <p:cNvPr id="66565" name="スライド番号プレースホルダ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89E1C0-BE97-4D74-869C-19F3DBAE9365}" type="slidenum">
              <a:rPr lang="en-US" altLang="ja-JP" smtClean="0"/>
              <a:pPr/>
              <a:t>11</a:t>
            </a:fld>
            <a:endParaRPr lang="en-US" altLang="ja-JP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8612" name="日付プレースホルダ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4052A1F-12C6-4B4A-BB8B-B48708592D43}" type="datetime4">
              <a:rPr lang="en-US" smtClean="0"/>
              <a:pPr/>
              <a:t>June 24, 2008</a:t>
            </a:fld>
            <a:endParaRPr lang="en-US" altLang="ja-JP" dirty="0" smtClean="0"/>
          </a:p>
        </p:txBody>
      </p:sp>
      <p:sp>
        <p:nvSpPr>
          <p:cNvPr id="68613" name="スライド番号プレースホルダ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D97F99-7EF3-4D41-8509-753420C35EFE}" type="slidenum">
              <a:rPr lang="en-US" altLang="ja-JP" smtClean="0"/>
              <a:pPr/>
              <a:t>12</a:t>
            </a:fld>
            <a:endParaRPr lang="en-US" altLang="ja-JP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F88905-B246-4868-99BD-E795849027C3}" type="slidenum">
              <a:rPr lang="en-US" altLang="ja-JP" smtClean="0"/>
              <a:pPr/>
              <a:t>13</a:t>
            </a:fld>
            <a:endParaRPr lang="en-US" altLang="ja-JP" dirty="0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9325" y="758825"/>
            <a:ext cx="4989513" cy="3743325"/>
          </a:xfrm>
          <a:ln cap="flat"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B09D4E9-72AF-4137-A3F7-3D708200CDFE}" type="datetime4">
              <a:rPr lang="en-US" smtClean="0"/>
              <a:pPr>
                <a:defRPr/>
              </a:pPr>
              <a:t>June 24, 2008</a:t>
            </a:fld>
            <a:endParaRPr lang="en-US" altLang="ja-JP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B97E2D-3B2F-4002-99FB-FED5BF4B9834}" type="slidenum">
              <a:rPr lang="en-US" altLang="ja-JP" smtClean="0"/>
              <a:pPr>
                <a:defRPr/>
              </a:pPr>
              <a:t>14</a:t>
            </a:fld>
            <a:endParaRPr lang="en-US" altLang="ja-JP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B09D4E9-72AF-4137-A3F7-3D708200CDFE}" type="datetime4">
              <a:rPr lang="en-US" smtClean="0"/>
              <a:pPr>
                <a:defRPr/>
              </a:pPr>
              <a:t>June 24, 2008</a:t>
            </a:fld>
            <a:endParaRPr lang="en-US" altLang="ja-JP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B97E2D-3B2F-4002-99FB-FED5BF4B9834}" type="slidenum">
              <a:rPr lang="en-US" altLang="ja-JP" smtClean="0"/>
              <a:pPr>
                <a:defRPr/>
              </a:pPr>
              <a:t>15</a:t>
            </a:fld>
            <a:endParaRPr lang="en-US" altLang="ja-JP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7588" name="日付プレースホルダ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E71BB87-B06C-4917-80B2-900E595693F1}" type="datetime4">
              <a:rPr lang="en-US" smtClean="0"/>
              <a:pPr/>
              <a:t>June 24, 2008</a:t>
            </a:fld>
            <a:endParaRPr lang="en-US" altLang="ja-JP" dirty="0" smtClean="0"/>
          </a:p>
        </p:txBody>
      </p:sp>
      <p:sp>
        <p:nvSpPr>
          <p:cNvPr id="67589" name="スライド番号プレースホルダ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9839BC-EFD3-4BBF-A420-72BCB06F4418}" type="slidenum">
              <a:rPr lang="en-US" altLang="ja-JP" smtClean="0"/>
              <a:pPr/>
              <a:t>16</a:t>
            </a:fld>
            <a:endParaRPr lang="en-US" altLang="ja-JP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0D06D9-6FD6-423A-802A-FF436A54C151}" type="slidenum">
              <a:rPr lang="ja-JP" altLang="en-US" smtClean="0"/>
              <a:pPr/>
              <a:t>17</a:t>
            </a:fld>
            <a:endParaRPr lang="ja-JP" alt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7168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58DABD-AECA-4A88-B5D0-957E5B1FB653}" type="slidenum">
              <a:rPr lang="ja-JP" altLang="en-US" smtClean="0"/>
              <a:pPr/>
              <a:t>18</a:t>
            </a:fld>
            <a:endParaRPr lang="ja-JP" alt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7373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3895A7-5187-45DA-97F8-D3FE1228A463}" type="slidenum">
              <a:rPr lang="ja-JP" altLang="en-US" smtClean="0"/>
              <a:pPr/>
              <a:t>19</a:t>
            </a:fld>
            <a:endParaRPr lang="ja-JP" alt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0660" name="日付プレースホルダ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6024AE2E-EF5C-4423-8F9B-E15F9F1B222D}" type="datetime4">
              <a:rPr lang="en-US" smtClean="0"/>
              <a:pPr/>
              <a:t>June 24, 2008</a:t>
            </a:fld>
            <a:endParaRPr lang="en-US" altLang="ja-JP" dirty="0" smtClean="0"/>
          </a:p>
        </p:txBody>
      </p:sp>
      <p:sp>
        <p:nvSpPr>
          <p:cNvPr id="70661" name="スライド番号プレースホルダ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8E0279-487E-4ABC-ACA8-CBDDCE7C31AE}" type="slidenum">
              <a:rPr lang="en-US" altLang="ja-JP" smtClean="0"/>
              <a:pPr/>
              <a:t>20</a:t>
            </a:fld>
            <a:endParaRPr lang="en-US" altLang="ja-JP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0420" name="日付プレースホルダ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0BD0DA3-BE21-429F-A92B-2212FE61F346}" type="datetime4">
              <a:rPr lang="en-US" smtClean="0"/>
              <a:pPr/>
              <a:t>June 24, 2008</a:t>
            </a:fld>
            <a:endParaRPr lang="en-US" altLang="ja-JP" dirty="0" smtClean="0"/>
          </a:p>
        </p:txBody>
      </p:sp>
      <p:sp>
        <p:nvSpPr>
          <p:cNvPr id="60421" name="スライド番号プレースホルダ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67214B-E033-4E66-A9EB-7B95B4E55E08}" type="slidenum">
              <a:rPr lang="en-US" altLang="ja-JP" smtClean="0"/>
              <a:pPr/>
              <a:t>2</a:t>
            </a:fld>
            <a:endParaRPr lang="en-US" altLang="ja-JP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B09D4E9-72AF-4137-A3F7-3D708200CDFE}" type="datetime4">
              <a:rPr lang="en-US" smtClean="0"/>
              <a:pPr>
                <a:defRPr/>
              </a:pPr>
              <a:t>June 24, 2008</a:t>
            </a:fld>
            <a:endParaRPr lang="en-US" altLang="ja-JP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B97E2D-3B2F-4002-99FB-FED5BF4B9834}" type="slidenum">
              <a:rPr lang="en-US" altLang="ja-JP" smtClean="0"/>
              <a:pPr>
                <a:defRPr/>
              </a:pPr>
              <a:t>21</a:t>
            </a:fld>
            <a:endParaRPr lang="en-US" altLang="ja-JP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B09D4E9-72AF-4137-A3F7-3D708200CDFE}" type="datetime4">
              <a:rPr lang="en-US" smtClean="0"/>
              <a:pPr>
                <a:defRPr/>
              </a:pPr>
              <a:t>June 24, 2008</a:t>
            </a:fld>
            <a:endParaRPr lang="en-US" altLang="ja-JP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B97E2D-3B2F-4002-99FB-FED5BF4B9834}" type="slidenum">
              <a:rPr lang="en-US" altLang="ja-JP" smtClean="0"/>
              <a:pPr>
                <a:defRPr/>
              </a:pPr>
              <a:t>22</a:t>
            </a:fld>
            <a:endParaRPr lang="en-US" altLang="ja-JP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6A950B-ED79-4FB3-B64F-8C6CADB52E5A}" type="slidenum">
              <a:rPr lang="ja-JP" altLang="en-US" smtClean="0"/>
              <a:pPr>
                <a:defRPr/>
              </a:pPr>
              <a:t>23</a:t>
            </a:fld>
            <a:endParaRPr lang="ja-JP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9876" name="日付プレースホルダ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48578E7-8D3E-47C7-9F57-8453ED88135B}" type="datetime4">
              <a:rPr lang="en-US" smtClean="0"/>
              <a:pPr/>
              <a:t>June 24, 2008</a:t>
            </a:fld>
            <a:endParaRPr lang="en-US" altLang="ja-JP" dirty="0" smtClean="0"/>
          </a:p>
        </p:txBody>
      </p:sp>
      <p:sp>
        <p:nvSpPr>
          <p:cNvPr id="79877" name="スライド番号プレースホルダ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2D3BA5-4F34-4E24-9780-111AE5B7EC46}" type="slidenum">
              <a:rPr lang="en-US" altLang="ja-JP" smtClean="0"/>
              <a:pPr/>
              <a:t>24</a:t>
            </a:fld>
            <a:endParaRPr lang="en-US" altLang="ja-JP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AA0E10-88B5-4FCC-B76F-6D1953BF4A14}" type="slidenum">
              <a:rPr lang="ja-JP" altLang="en-US" smtClean="0"/>
              <a:pPr>
                <a:defRPr/>
              </a:pPr>
              <a:t>25</a:t>
            </a:fld>
            <a:endParaRPr lang="ja-JP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7828" name="日付プレースホルダ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A6D347C-FF3F-46B5-B9E7-7C4DE2CAB74F}" type="datetime4">
              <a:rPr lang="en-US" smtClean="0"/>
              <a:pPr/>
              <a:t>June 24, 2008</a:t>
            </a:fld>
            <a:endParaRPr lang="en-US" altLang="ja-JP" dirty="0" smtClean="0"/>
          </a:p>
        </p:txBody>
      </p:sp>
      <p:sp>
        <p:nvSpPr>
          <p:cNvPr id="77829" name="スライド番号プレースホルダ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AF7001-C6A2-40A5-8585-206E67F9A6CB}" type="slidenum">
              <a:rPr lang="en-US" altLang="ja-JP" smtClean="0"/>
              <a:pPr/>
              <a:t>26</a:t>
            </a:fld>
            <a:endParaRPr lang="en-US" altLang="ja-JP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B09D4E9-72AF-4137-A3F7-3D708200CDFE}" type="datetime4">
              <a:rPr lang="en-US" smtClean="0"/>
              <a:pPr>
                <a:defRPr/>
              </a:pPr>
              <a:t>June 24, 2008</a:t>
            </a:fld>
            <a:endParaRPr lang="en-US" altLang="ja-JP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B97E2D-3B2F-4002-99FB-FED5BF4B9834}" type="slidenum">
              <a:rPr lang="en-US" altLang="ja-JP" smtClean="0"/>
              <a:pPr>
                <a:defRPr/>
              </a:pPr>
              <a:t>27</a:t>
            </a:fld>
            <a:endParaRPr lang="en-US" altLang="ja-JP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8852" name="日付プレースホルダ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F98ADE1-2E74-4A27-B7DC-199EF8BA2236}" type="datetime4">
              <a:rPr lang="en-US" smtClean="0"/>
              <a:pPr/>
              <a:t>June 24, 2008</a:t>
            </a:fld>
            <a:endParaRPr lang="en-US" altLang="ja-JP" dirty="0" smtClean="0"/>
          </a:p>
        </p:txBody>
      </p:sp>
      <p:sp>
        <p:nvSpPr>
          <p:cNvPr id="78853" name="スライド番号プレースホルダ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B956D7-2CE9-463A-B0A4-0659F8DA556D}" type="slidenum">
              <a:rPr lang="en-US" altLang="ja-JP" smtClean="0"/>
              <a:pPr/>
              <a:t>28</a:t>
            </a:fld>
            <a:endParaRPr lang="en-US" altLang="ja-JP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B09D4E9-72AF-4137-A3F7-3D708200CDFE}" type="datetime4">
              <a:rPr lang="en-US" smtClean="0"/>
              <a:pPr>
                <a:defRPr/>
              </a:pPr>
              <a:t>June 24, 2008</a:t>
            </a:fld>
            <a:endParaRPr lang="en-US" altLang="ja-JP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B97E2D-3B2F-4002-99FB-FED5BF4B9834}" type="slidenum">
              <a:rPr lang="en-US" altLang="ja-JP" smtClean="0"/>
              <a:pPr>
                <a:defRPr/>
              </a:pPr>
              <a:t>29</a:t>
            </a:fld>
            <a:endParaRPr lang="en-US" altLang="ja-JP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B09D4E9-72AF-4137-A3F7-3D708200CDFE}" type="datetime4">
              <a:rPr lang="en-US" smtClean="0"/>
              <a:pPr>
                <a:defRPr/>
              </a:pPr>
              <a:t>June 24, 2008</a:t>
            </a:fld>
            <a:endParaRPr lang="en-US" altLang="ja-JP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B97E2D-3B2F-4002-99FB-FED5BF4B9834}" type="slidenum">
              <a:rPr lang="en-US" altLang="ja-JP" smtClean="0"/>
              <a:pPr>
                <a:defRPr/>
              </a:pPr>
              <a:t>30</a:t>
            </a:fld>
            <a:endParaRPr lang="en-US" altLang="ja-JP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FE4F65-6BF9-4918-BF50-EDF9F5B4A8C4}" type="slidenum">
              <a:rPr lang="en-US" altLang="ja-JP" smtClean="0"/>
              <a:pPr/>
              <a:t>3</a:t>
            </a:fld>
            <a:endParaRPr lang="en-US" altLang="ja-JP" dirty="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2025" y="777875"/>
            <a:ext cx="4965700" cy="3725863"/>
          </a:xfrm>
          <a:ln cap="flat"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163" y="4759325"/>
            <a:ext cx="5049837" cy="4492625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B09D4E9-72AF-4137-A3F7-3D708200CDFE}" type="datetime4">
              <a:rPr lang="en-US" smtClean="0"/>
              <a:pPr>
                <a:defRPr/>
              </a:pPr>
              <a:t>June 24, 2008</a:t>
            </a:fld>
            <a:endParaRPr lang="en-US" altLang="ja-JP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B97E2D-3B2F-4002-99FB-FED5BF4B9834}" type="slidenum">
              <a:rPr lang="en-US" altLang="ja-JP" smtClean="0"/>
              <a:pPr>
                <a:defRPr/>
              </a:pPr>
              <a:t>31</a:t>
            </a:fld>
            <a:endParaRPr lang="en-US" altLang="ja-JP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B09D4E9-72AF-4137-A3F7-3D708200CDFE}" type="datetime4">
              <a:rPr lang="en-US" smtClean="0"/>
              <a:pPr>
                <a:defRPr/>
              </a:pPr>
              <a:t>June 24, 2008</a:t>
            </a:fld>
            <a:endParaRPr lang="en-US" altLang="ja-JP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B97E2D-3B2F-4002-99FB-FED5BF4B9834}" type="slidenum">
              <a:rPr lang="en-US" altLang="ja-JP" smtClean="0"/>
              <a:pPr>
                <a:defRPr/>
              </a:pPr>
              <a:t>32</a:t>
            </a:fld>
            <a:endParaRPr lang="en-US" altLang="ja-JP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B09D4E9-72AF-4137-A3F7-3D708200CDFE}" type="datetime4">
              <a:rPr lang="en-US" smtClean="0"/>
              <a:pPr>
                <a:defRPr/>
              </a:pPr>
              <a:t>June 24, 2008</a:t>
            </a:fld>
            <a:endParaRPr lang="en-US" altLang="ja-JP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B97E2D-3B2F-4002-99FB-FED5BF4B9834}" type="slidenum">
              <a:rPr lang="en-US" altLang="ja-JP" smtClean="0"/>
              <a:pPr>
                <a:defRPr/>
              </a:pPr>
              <a:t>33</a:t>
            </a:fld>
            <a:endParaRPr lang="en-US" altLang="ja-JP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5780" name="日付プレースホルダ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2E2E127-B621-486B-9382-680D0481ECCC}" type="datetime4">
              <a:rPr lang="en-US" smtClean="0"/>
              <a:pPr/>
              <a:t>June 24, 2008</a:t>
            </a:fld>
            <a:endParaRPr lang="en-US" altLang="ja-JP" dirty="0" smtClean="0"/>
          </a:p>
        </p:txBody>
      </p:sp>
      <p:sp>
        <p:nvSpPr>
          <p:cNvPr id="75781" name="スライド番号プレースホルダ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06EC6D-5D41-4016-84DE-40D164F715E7}" type="slidenum">
              <a:rPr lang="en-US" altLang="ja-JP" smtClean="0"/>
              <a:pPr/>
              <a:t>34</a:t>
            </a:fld>
            <a:endParaRPr lang="en-US" altLang="ja-JP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6804" name="日付プレースホルダ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78BC461-B139-446F-B29B-A6735B5FF7D5}" type="datetime4">
              <a:rPr lang="en-US" smtClean="0"/>
              <a:pPr/>
              <a:t>June 24, 2008</a:t>
            </a:fld>
            <a:endParaRPr lang="en-US" altLang="ja-JP" dirty="0" smtClean="0"/>
          </a:p>
        </p:txBody>
      </p:sp>
      <p:sp>
        <p:nvSpPr>
          <p:cNvPr id="76805" name="スライド番号プレースホルダ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15DCB9-29B7-4C16-8170-1B3BE6C7D2C2}" type="slidenum">
              <a:rPr lang="en-US" altLang="ja-JP" smtClean="0"/>
              <a:pPr/>
              <a:t>35</a:t>
            </a:fld>
            <a:endParaRPr lang="en-US" altLang="ja-JP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B09D4E9-72AF-4137-A3F7-3D708200CDFE}" type="datetime4">
              <a:rPr lang="en-US" smtClean="0"/>
              <a:pPr>
                <a:defRPr/>
              </a:pPr>
              <a:t>June 24, 2008</a:t>
            </a:fld>
            <a:endParaRPr lang="en-US" altLang="ja-JP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B97E2D-3B2F-4002-99FB-FED5BF4B9834}" type="slidenum">
              <a:rPr lang="en-US" altLang="ja-JP" smtClean="0"/>
              <a:pPr>
                <a:defRPr/>
              </a:pPr>
              <a:t>36</a:t>
            </a:fld>
            <a:endParaRPr lang="en-US" altLang="ja-JP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B09D4E9-72AF-4137-A3F7-3D708200CDFE}" type="datetime4">
              <a:rPr lang="en-US" smtClean="0"/>
              <a:pPr>
                <a:defRPr/>
              </a:pPr>
              <a:t>June 24, 2008</a:t>
            </a:fld>
            <a:endParaRPr lang="en-US" altLang="ja-JP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B97E2D-3B2F-4002-99FB-FED5BF4B9834}" type="slidenum">
              <a:rPr lang="en-US" altLang="ja-JP" smtClean="0"/>
              <a:pPr>
                <a:defRPr/>
              </a:pPr>
              <a:t>37</a:t>
            </a:fld>
            <a:endParaRPr lang="en-US" altLang="ja-JP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B09D4E9-72AF-4137-A3F7-3D708200CDFE}" type="datetime4">
              <a:rPr lang="en-US" smtClean="0"/>
              <a:pPr>
                <a:defRPr/>
              </a:pPr>
              <a:t>June 24, 2008</a:t>
            </a:fld>
            <a:endParaRPr lang="en-US" altLang="ja-JP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B97E2D-3B2F-4002-99FB-FED5BF4B9834}" type="slidenum">
              <a:rPr lang="en-US" altLang="ja-JP" smtClean="0"/>
              <a:pPr>
                <a:defRPr/>
              </a:pPr>
              <a:t>38</a:t>
            </a:fld>
            <a:endParaRPr lang="en-US" altLang="ja-JP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878206-9D7A-4E75-9751-9618F64B27C4}" type="slidenum">
              <a:rPr lang="en-US" altLang="ja-JP" smtClean="0"/>
              <a:pPr/>
              <a:t>4</a:t>
            </a:fld>
            <a:endParaRPr lang="en-US" altLang="ja-JP" dirty="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9325" y="758825"/>
            <a:ext cx="4989513" cy="3743325"/>
          </a:xfrm>
          <a:ln cap="flat"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4A7B66-A57D-48CE-8EC2-DE2C6A786559}" type="slidenum">
              <a:rPr lang="en-US" altLang="ja-JP" smtClean="0"/>
              <a:pPr/>
              <a:t>5</a:t>
            </a:fld>
            <a:endParaRPr lang="en-US" altLang="ja-JP" dirty="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9325" y="758825"/>
            <a:ext cx="4989513" cy="3743325"/>
          </a:xfrm>
          <a:ln cap="flat"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4A7B66-A57D-48CE-8EC2-DE2C6A786559}" type="slidenum">
              <a:rPr lang="en-US" altLang="ja-JP" smtClean="0"/>
              <a:pPr/>
              <a:t>7</a:t>
            </a:fld>
            <a:endParaRPr lang="en-US" altLang="ja-JP" dirty="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9325" y="758825"/>
            <a:ext cx="4989513" cy="3743325"/>
          </a:xfrm>
          <a:ln cap="flat"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4516" name="日付プレースホルダ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367C645-9ED8-4399-945A-826BDAD9B646}" type="datetime4">
              <a:rPr lang="en-US" smtClean="0"/>
              <a:pPr/>
              <a:t>June 24, 2008</a:t>
            </a:fld>
            <a:endParaRPr lang="en-US" altLang="ja-JP" dirty="0" smtClean="0"/>
          </a:p>
        </p:txBody>
      </p:sp>
      <p:sp>
        <p:nvSpPr>
          <p:cNvPr id="64517" name="スライド番号プレースホルダ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3F2A23-4F01-4E8F-AEB2-F2E143E0BEC8}" type="slidenum">
              <a:rPr lang="en-US" altLang="ja-JP" smtClean="0"/>
              <a:pPr/>
              <a:t>8</a:t>
            </a:fld>
            <a:endParaRPr lang="en-US" altLang="ja-JP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4A7B66-A57D-48CE-8EC2-DE2C6A786559}" type="slidenum">
              <a:rPr lang="en-US" altLang="ja-JP" smtClean="0"/>
              <a:pPr/>
              <a:t>9</a:t>
            </a:fld>
            <a:endParaRPr lang="en-US" altLang="ja-JP" dirty="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9325" y="758825"/>
            <a:ext cx="4989513" cy="3743325"/>
          </a:xfrm>
          <a:ln cap="flat"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647C70-8C4E-48D7-9170-82C8CF8202D7}" type="slidenum">
              <a:rPr lang="en-US" altLang="ja-JP" smtClean="0"/>
              <a:pPr/>
              <a:t>10</a:t>
            </a:fld>
            <a:endParaRPr lang="en-US" altLang="ja-JP" dirty="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9325" y="758825"/>
            <a:ext cx="4989513" cy="3743325"/>
          </a:xfrm>
          <a:ln cap="flat"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dirty="0" smtClean="0"/>
              <a:t>マスタ サブタイトルの書式設定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71600" y="0"/>
            <a:ext cx="7592938" cy="9906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30736" y="1256232"/>
            <a:ext cx="8662056" cy="50676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278E7-9009-45B9-B686-F6E602D8615A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/>
              <a:t>Innovations in Travel Modeling Conference 2008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DE1CF-444C-4B12-B73A-8010F736D407}" type="datetime4">
              <a:rPr lang="en-US"/>
              <a:pPr>
                <a:defRPr/>
              </a:pPr>
              <a:t>June 24, 2008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199" y="26804"/>
            <a:ext cx="8490247" cy="913233"/>
          </a:xfrm>
        </p:spPr>
        <p:txBody>
          <a:bodyPr/>
          <a:lstStyle>
            <a:lvl1pPr algn="r">
              <a:defRPr/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AFF19-A894-42C4-8670-0B1A5BBAC8DC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/>
              <a:t>Innovations in Travel Modeling Conference 2008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8E77F-0578-4A46-BA26-33B5B7AED64E}" type="datetime4">
              <a:rPr lang="en-US"/>
              <a:pPr>
                <a:defRPr/>
              </a:pPr>
              <a:t>June 24, 2008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71600" y="0"/>
            <a:ext cx="7601484" cy="990600"/>
          </a:xfrm>
        </p:spPr>
        <p:txBody>
          <a:bodyPr/>
          <a:lstStyle>
            <a:lvl1pPr algn="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43EB6-108E-42FF-89E5-A8735E0AA348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/>
              <a:t>Innovations in Travel Modeling Conference 2008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E4127-9718-4266-9BED-F383F41DA2A6}" type="datetime4">
              <a:rPr lang="en-US"/>
              <a:pPr>
                <a:defRPr/>
              </a:pPr>
              <a:t>June 24, 2008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タイトルとグラ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グラフ プレースホルダ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F250F-0BA1-4FF2-BF08-761157482DD0}" type="datetime4">
              <a:rPr lang="en-US" altLang="ja-JP"/>
              <a:pPr>
                <a:defRPr/>
              </a:pPr>
              <a:t>June 24, 2008</a:t>
            </a:fld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/>
              <a:t>Innovations in Travel Modeling Conference 2008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9B605-E9C8-4505-B7DF-344F3FF14494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670AE-9F2B-421A-AF52-31AE74BC5F50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/>
              <a:t>Innovations in Travel Modeling Conference 2008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519D2-B948-4DC1-8F05-CECAE5FE2860}" type="datetime4">
              <a:rPr lang="en-US"/>
              <a:pPr>
                <a:defRPr/>
              </a:pPr>
              <a:t>June 24, 2008</a:t>
            </a:fld>
            <a:endParaRPr lang="en-US" altLang="ja-JP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タイトルバーのコピー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50350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0"/>
            <a:ext cx="759301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416675"/>
            <a:ext cx="828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accent2"/>
                </a:solidFill>
                <a:ea typeface="+mn-ea"/>
              </a:defRPr>
            </a:lvl1pPr>
          </a:lstStyle>
          <a:p>
            <a:pPr>
              <a:defRPr/>
            </a:pPr>
            <a:fld id="{8E97F017-D246-45E6-8336-3E164223A1C9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33600" y="6416675"/>
            <a:ext cx="4867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accent2"/>
                </a:solidFill>
                <a:ea typeface="+mn-ea"/>
              </a:defRPr>
            </a:lvl1pPr>
          </a:lstStyle>
          <a:p>
            <a:pPr>
              <a:defRPr/>
            </a:pPr>
            <a:r>
              <a:rPr lang="en-US" altLang="ja-JP" dirty="0"/>
              <a:t>Innovations in Travel Modeling Conference 2008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0975" y="6426200"/>
            <a:ext cx="17430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accent2"/>
                </a:solidFill>
                <a:ea typeface="+mn-ea"/>
              </a:defRPr>
            </a:lvl1pPr>
          </a:lstStyle>
          <a:p>
            <a:pPr>
              <a:defRPr/>
            </a:pPr>
            <a:fld id="{D933C752-A257-4022-AE17-739204651F40}" type="datetime4">
              <a:rPr lang="en-US"/>
              <a:pPr>
                <a:defRPr/>
              </a:pPr>
              <a:t>June 24, 2008</a:t>
            </a:fld>
            <a:endParaRPr lang="en-US" altLang="ja-JP" dirty="0"/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250825" y="1246188"/>
            <a:ext cx="8691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ja-JP" altLang="ja-JP" dirty="0"/>
          </a:p>
        </p:txBody>
      </p:sp>
      <p:sp>
        <p:nvSpPr>
          <p:cNvPr id="14344" name="テキスト プレースホルダ 7"/>
          <p:cNvSpPr>
            <a:spLocks noGrp="1"/>
          </p:cNvSpPr>
          <p:nvPr>
            <p:ph type="body" idx="1"/>
          </p:nvPr>
        </p:nvSpPr>
        <p:spPr bwMode="auto">
          <a:xfrm>
            <a:off x="250825" y="1187450"/>
            <a:ext cx="8631238" cy="511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3" r:id="rId2"/>
    <p:sldLayoutId id="2147483704" r:id="rId3"/>
    <p:sldLayoutId id="2147483705" r:id="rId4"/>
    <p:sldLayoutId id="2147483708" r:id="rId5"/>
    <p:sldLayoutId id="2147483706" r:id="rId6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Arial" charset="0"/>
          <a:ea typeface="HGP創英角ｺﾞｼｯｸUB" pitchFamily="50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Arial" charset="0"/>
          <a:ea typeface="HGP創英角ｺﾞｼｯｸUB" pitchFamily="50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Arial" charset="0"/>
          <a:ea typeface="HGP創英角ｺﾞｼｯｸUB" pitchFamily="50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Arial" charset="0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Arial" charset="0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Arial" charset="0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Arial" charset="0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Arial" charset="0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accent2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accent2"/>
          </a:solidFill>
          <a:latin typeface="+mj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accent2"/>
          </a:solidFill>
          <a:latin typeface="+mj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accent2"/>
          </a:solidFill>
          <a:latin typeface="+mj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accent2"/>
          </a:solidFill>
          <a:latin typeface="+mj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2" name="Rectangle 6"/>
          <p:cNvSpPr>
            <a:spLocks noGrp="1" noChangeArrowheads="1"/>
          </p:cNvSpPr>
          <p:nvPr>
            <p:ph type="title"/>
          </p:nvPr>
        </p:nvSpPr>
        <p:spPr>
          <a:xfrm>
            <a:off x="231775" y="50800"/>
            <a:ext cx="8618538" cy="18240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ja-JP" dirty="0" smtClean="0"/>
              <a:t>Integrated, Dynamic</a:t>
            </a:r>
            <a:br>
              <a:rPr lang="en-US" altLang="ja-JP" dirty="0" smtClean="0"/>
            </a:br>
            <a:r>
              <a:rPr lang="en-US" altLang="ja-JP" dirty="0" smtClean="0"/>
              <a:t>Activity-Network Simulator</a:t>
            </a:r>
            <a:r>
              <a:rPr lang="en-US" altLang="ja-JP" dirty="0" smtClean="0">
                <a:ea typeface="ＭＳ 明朝" pitchFamily="17" charset="-128"/>
              </a:rPr>
              <a:t>:</a:t>
            </a:r>
            <a:br>
              <a:rPr lang="en-US" altLang="ja-JP" dirty="0" smtClean="0">
                <a:ea typeface="ＭＳ 明朝" pitchFamily="17" charset="-128"/>
              </a:rPr>
            </a:br>
            <a:r>
              <a:rPr lang="en-US" altLang="ja-JP" dirty="0" smtClean="0">
                <a:ea typeface="ＭＳ 明朝" pitchFamily="17" charset="-128"/>
              </a:rPr>
              <a:t> </a:t>
            </a:r>
            <a:r>
              <a:rPr lang="en-US" altLang="ja-JP" dirty="0" smtClean="0">
                <a:solidFill>
                  <a:schemeClr val="accent2"/>
                </a:solidFill>
                <a:ea typeface="ＭＳ 明朝" pitchFamily="17" charset="-128"/>
              </a:rPr>
              <a:t>Current State and Future Directions of PCATS-DEBNetS</a:t>
            </a:r>
            <a:endParaRPr lang="en-US" altLang="ja-JP" dirty="0" smtClean="0">
              <a:solidFill>
                <a:schemeClr val="accent2"/>
              </a:solidFill>
            </a:endParaRPr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ubTitle" idx="4294967295"/>
          </p:nvPr>
        </p:nvSpPr>
        <p:spPr>
          <a:xfrm>
            <a:off x="684213" y="2518913"/>
            <a:ext cx="8139112" cy="2415395"/>
          </a:xfrm>
        </p:spPr>
        <p:txBody>
          <a:bodyPr/>
          <a:lstStyle/>
          <a:p>
            <a:pPr marL="0" indent="0" algn="r"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 smtClean="0"/>
              <a:t>Ryuichi Kitamura, Akira Kikuchi</a:t>
            </a:r>
          </a:p>
          <a:p>
            <a:pPr marL="0" indent="0" algn="r"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 smtClean="0"/>
              <a:t>Kyoto University, Japan</a:t>
            </a:r>
          </a:p>
          <a:p>
            <a:pPr marL="0" indent="0" algn="r"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 smtClean="0"/>
              <a:t>and</a:t>
            </a:r>
          </a:p>
          <a:p>
            <a:pPr marL="0" indent="0" algn="r"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 smtClean="0"/>
              <a:t>Ram M. Pendyala</a:t>
            </a:r>
          </a:p>
          <a:p>
            <a:pPr marL="0" indent="0" algn="r"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 smtClean="0"/>
              <a:t>Arizona State University</a:t>
            </a:r>
          </a:p>
        </p:txBody>
      </p:sp>
      <p:sp>
        <p:nvSpPr>
          <p:cNvPr id="17412" name="Rectangle 8"/>
          <p:cNvSpPr>
            <a:spLocks noChangeArrowheads="1"/>
          </p:cNvSpPr>
          <p:nvPr/>
        </p:nvSpPr>
        <p:spPr bwMode="auto">
          <a:xfrm>
            <a:off x="557213" y="5257800"/>
            <a:ext cx="8139112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ja-JP" sz="2400" b="1" dirty="0">
                <a:solidFill>
                  <a:schemeClr val="accent2"/>
                </a:solidFill>
                <a:ea typeface="ＭＳ Ｐゴシック" pitchFamily="50" charset="-128"/>
              </a:rPr>
              <a:t>Innovations in Travel Modeling 2008</a:t>
            </a:r>
          </a:p>
          <a:p>
            <a:pPr algn="ctr"/>
            <a:r>
              <a:rPr lang="en-US" altLang="ja-JP" sz="2400" b="1" dirty="0">
                <a:solidFill>
                  <a:schemeClr val="accent2"/>
                </a:solidFill>
                <a:ea typeface="ＭＳ Ｐゴシック" pitchFamily="50" charset="-128"/>
              </a:rPr>
              <a:t>Portland State University</a:t>
            </a:r>
          </a:p>
          <a:p>
            <a:pPr algn="ctr"/>
            <a:r>
              <a:rPr lang="en-US" altLang="ja-JP" sz="2000" b="1" dirty="0">
                <a:solidFill>
                  <a:schemeClr val="accent2"/>
                </a:solidFill>
                <a:ea typeface="ＭＳ Ｐゴシック" pitchFamily="50" charset="-128"/>
              </a:rPr>
              <a:t>June 22-24</a:t>
            </a:r>
            <a:endParaRPr lang="en-US" altLang="ja-JP" sz="2000" dirty="0">
              <a:solidFill>
                <a:schemeClr val="accent2"/>
              </a:solidFill>
              <a:ea typeface="ＭＳ Ｐゴシック" pitchFamily="50" charset="-128"/>
            </a:endParaRPr>
          </a:p>
        </p:txBody>
      </p:sp>
      <p:sp>
        <p:nvSpPr>
          <p:cNvPr id="8" name="日付プレースホルダ 7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31C6D61C-1534-428D-ABC7-F69D468E4FC6}" type="datetime4">
              <a:rPr lang="en-US"/>
              <a:pPr>
                <a:defRPr/>
              </a:pPr>
              <a:t>June 24, 2008</a:t>
            </a:fld>
            <a:endParaRPr lang="en-US" altLang="ja-JP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69BEB7-953B-44EA-AEE7-3300C55D4100}" type="slidenum">
              <a:rPr lang="en-US" altLang="ja-JP" smtClean="0"/>
              <a:pPr>
                <a:defRPr/>
              </a:pPr>
              <a:t>1</a:t>
            </a:fld>
            <a:endParaRPr lang="en-US" altLang="ja-JP" dirty="0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Innovations in Travel Modeling Conference 2008</a:t>
            </a:r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593013" cy="990600"/>
          </a:xfrm>
        </p:spPr>
        <p:txBody>
          <a:bodyPr/>
          <a:lstStyle/>
          <a:p>
            <a:pPr>
              <a:defRPr/>
            </a:pPr>
            <a:r>
              <a:rPr lang="en-US" altLang="ja-JP" dirty="0"/>
              <a:t>PCATS Model </a:t>
            </a:r>
            <a:r>
              <a:rPr lang="en-US" altLang="ja-JP" dirty="0" smtClean="0"/>
              <a:t>Components*</a:t>
            </a:r>
            <a:endParaRPr lang="en-US" altLang="ja-JP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35302" y="1255713"/>
            <a:ext cx="8913812" cy="521409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defRPr/>
            </a:pPr>
            <a:r>
              <a:rPr lang="en-US" altLang="ja-JP" dirty="0" smtClean="0"/>
              <a:t>Prism vertex models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defRPr/>
            </a:pPr>
            <a:r>
              <a:rPr lang="en-US" altLang="ja-JP" dirty="0" smtClean="0"/>
              <a:t>Stochastic frontier models to determine unobserved prism vertices</a:t>
            </a:r>
            <a:r>
              <a:rPr lang="en-US" altLang="ja-JP" baseline="30000" dirty="0" smtClean="0"/>
              <a:t>(</a:t>
            </a:r>
            <a:r>
              <a:rPr lang="en-US" altLang="ja-JP" i="1" baseline="30000" dirty="0" smtClean="0"/>
              <a:t>11</a:t>
            </a:r>
            <a:r>
              <a:rPr lang="en-US" altLang="ja-JP" baseline="30000" dirty="0" smtClean="0"/>
              <a:t>-</a:t>
            </a:r>
            <a:r>
              <a:rPr lang="en-US" altLang="ja-JP" i="1" baseline="30000" dirty="0" smtClean="0"/>
              <a:t>13</a:t>
            </a:r>
            <a:r>
              <a:rPr lang="en-US" altLang="ja-JP" baseline="30000" dirty="0" smtClean="0"/>
              <a:t>)</a:t>
            </a:r>
          </a:p>
          <a:p>
            <a:pPr>
              <a:lnSpc>
                <a:spcPct val="110000"/>
              </a:lnSpc>
              <a:spcBef>
                <a:spcPts val="600"/>
              </a:spcBef>
              <a:defRPr/>
            </a:pPr>
            <a:r>
              <a:rPr lang="en-US" altLang="ja-JP" dirty="0" smtClean="0"/>
              <a:t>Activity type choice models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defRPr/>
            </a:pPr>
            <a:r>
              <a:rPr lang="en-US" altLang="ja-JP" dirty="0" smtClean="0"/>
              <a:t>Multinomial logit models that determine activity engagement in each open period.</a:t>
            </a:r>
          </a:p>
          <a:p>
            <a:pPr>
              <a:lnSpc>
                <a:spcPct val="110000"/>
              </a:lnSpc>
              <a:spcBef>
                <a:spcPts val="600"/>
              </a:spcBef>
              <a:defRPr/>
            </a:pPr>
            <a:r>
              <a:rPr lang="en-US" altLang="ja-JP" dirty="0" smtClean="0"/>
              <a:t>Destination-mode choice models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defRPr/>
            </a:pPr>
            <a:r>
              <a:rPr lang="en-US" altLang="ja-JP" dirty="0" smtClean="0"/>
              <a:t>Nested-logit models that assign a destination-mode pair within the prism to each activity.</a:t>
            </a:r>
            <a:endParaRPr lang="en-US" altLang="ja-JP" sz="3000" dirty="0" smtClean="0"/>
          </a:p>
          <a:p>
            <a:pPr>
              <a:lnSpc>
                <a:spcPct val="110000"/>
              </a:lnSpc>
              <a:spcBef>
                <a:spcPts val="600"/>
              </a:spcBef>
              <a:defRPr/>
            </a:pPr>
            <a:r>
              <a:rPr lang="en-US" altLang="ja-JP" dirty="0" smtClean="0"/>
              <a:t>Activity duration models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defRPr/>
            </a:pPr>
            <a:r>
              <a:rPr lang="en-US" altLang="ja-JP" dirty="0" smtClean="0"/>
              <a:t>Split-population survival models that determine the length of each activity while considering the prism size.</a:t>
            </a:r>
          </a:p>
          <a:p>
            <a:pPr>
              <a:lnSpc>
                <a:spcPct val="110000"/>
              </a:lnSpc>
              <a:spcBef>
                <a:spcPts val="600"/>
              </a:spcBef>
              <a:defRPr/>
            </a:pPr>
            <a:r>
              <a:rPr lang="en-US" altLang="ja-JP" dirty="0" smtClean="0"/>
              <a:t>Demographic simulator HAGS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defRPr/>
            </a:pPr>
            <a:r>
              <a:rPr lang="en-US" altLang="ja-JP" dirty="0" smtClean="0"/>
              <a:t>Populates traffic zones with synthetic households, then ages them through the horizon year.</a:t>
            </a:r>
          </a:p>
          <a:p>
            <a:pPr>
              <a:lnSpc>
                <a:spcPct val="80000"/>
              </a:lnSpc>
              <a:spcBef>
                <a:spcPts val="2400"/>
              </a:spcBef>
              <a:buFontTx/>
              <a:buNone/>
              <a:defRPr/>
            </a:pPr>
            <a:r>
              <a:rPr lang="en-US" altLang="ja-JP" sz="1900" dirty="0" smtClean="0"/>
              <a:t>* All models are specified for workers, non-workers, and students/pupils.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Innovations in Travel Modeling Conference 2008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01F1E3E2-61DF-4268-A21C-7C50CAE7A396}" type="datetime4">
              <a:rPr lang="en-US"/>
              <a:pPr>
                <a:defRPr/>
              </a:pPr>
              <a:t>June 24, 2008</a:t>
            </a:fld>
            <a:endParaRPr lang="en-US" altLang="ja-JP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69F496-6122-44FB-AE6D-634830323CFE}" type="slidenum">
              <a:rPr lang="en-US" altLang="ja-JP" smtClean="0"/>
              <a:pPr>
                <a:defRPr/>
              </a:pPr>
              <a:t>10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1371600" y="0"/>
            <a:ext cx="7600950" cy="990600"/>
          </a:xfrm>
        </p:spPr>
        <p:txBody>
          <a:bodyPr/>
          <a:lstStyle/>
          <a:p>
            <a:pPr>
              <a:defRPr/>
            </a:pPr>
            <a:r>
              <a:rPr lang="en-US" altLang="ja-JP" sz="3200" dirty="0" smtClean="0"/>
              <a:t>Representing Prism Constraints</a:t>
            </a:r>
            <a:endParaRPr lang="en-US" sz="32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D1D749-E1A7-47C5-936C-B9387C06EADC}" type="slidenum">
              <a:rPr lang="en-US" altLang="ja-JP" smtClean="0"/>
              <a:pPr>
                <a:defRPr/>
              </a:pPr>
              <a:t>11</a:t>
            </a:fld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Innovations in Travel Modeling Conference 2008</a:t>
            </a:r>
            <a:endParaRPr lang="en-US" altLang="ja-JP" dirty="0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C1D6B81F-666C-4576-8336-DD6A0DBDF393}" type="datetime4">
              <a:rPr lang="en-US"/>
              <a:pPr>
                <a:defRPr/>
              </a:pPr>
              <a:t>June 24, 2008</a:t>
            </a:fld>
            <a:endParaRPr lang="en-US" altLang="ja-JP" dirty="0"/>
          </a:p>
        </p:txBody>
      </p:sp>
      <p:grpSp>
        <p:nvGrpSpPr>
          <p:cNvPr id="24582" name="Group 53"/>
          <p:cNvGrpSpPr>
            <a:grpSpLocks/>
          </p:cNvGrpSpPr>
          <p:nvPr/>
        </p:nvGrpSpPr>
        <p:grpSpPr bwMode="auto">
          <a:xfrm>
            <a:off x="1522413" y="1206500"/>
            <a:ext cx="6097587" cy="5156200"/>
            <a:chOff x="1164" y="832"/>
            <a:chExt cx="3788" cy="3162"/>
          </a:xfrm>
        </p:grpSpPr>
        <p:sp>
          <p:nvSpPr>
            <p:cNvPr id="24586" name="Text Box 16"/>
            <p:cNvSpPr txBox="1">
              <a:spLocks noChangeArrowheads="1"/>
            </p:cNvSpPr>
            <p:nvPr/>
          </p:nvSpPr>
          <p:spPr bwMode="auto">
            <a:xfrm>
              <a:off x="2028" y="3783"/>
              <a:ext cx="861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sz="1600" dirty="0"/>
                <a:t>Home</a:t>
              </a:r>
              <a:endParaRPr lang="en-US" altLang="ja-JP" sz="1600" i="1" dirty="0"/>
            </a:p>
          </p:txBody>
        </p:sp>
        <p:sp>
          <p:nvSpPr>
            <p:cNvPr id="24587" name="Text Box 17"/>
            <p:cNvSpPr txBox="1">
              <a:spLocks noChangeArrowheads="1"/>
            </p:cNvSpPr>
            <p:nvPr/>
          </p:nvSpPr>
          <p:spPr bwMode="auto">
            <a:xfrm>
              <a:off x="2924" y="3784"/>
              <a:ext cx="861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sz="1600" dirty="0"/>
                <a:t>Work</a:t>
              </a:r>
              <a:endParaRPr lang="en-US" altLang="ja-JP" sz="1600" i="1" dirty="0"/>
            </a:p>
          </p:txBody>
        </p:sp>
        <p:sp>
          <p:nvSpPr>
            <p:cNvPr id="24588" name="Text Box 25"/>
            <p:cNvSpPr txBox="1">
              <a:spLocks noChangeArrowheads="1"/>
            </p:cNvSpPr>
            <p:nvPr/>
          </p:nvSpPr>
          <p:spPr bwMode="auto">
            <a:xfrm>
              <a:off x="3647" y="3788"/>
              <a:ext cx="1305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sz="1600" dirty="0"/>
                <a:t>Urban Space</a:t>
              </a:r>
            </a:p>
          </p:txBody>
        </p:sp>
        <p:sp>
          <p:nvSpPr>
            <p:cNvPr id="24589" name="Line 20"/>
            <p:cNvSpPr>
              <a:spLocks noChangeShapeType="1"/>
            </p:cNvSpPr>
            <p:nvPr/>
          </p:nvSpPr>
          <p:spPr bwMode="auto">
            <a:xfrm flipV="1">
              <a:off x="2452" y="3012"/>
              <a:ext cx="1066" cy="515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590" name="Line 6"/>
            <p:cNvSpPr>
              <a:spLocks noChangeShapeType="1"/>
            </p:cNvSpPr>
            <p:nvPr/>
          </p:nvSpPr>
          <p:spPr bwMode="auto">
            <a:xfrm>
              <a:off x="1164" y="3758"/>
              <a:ext cx="3186" cy="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591" name="Line 7"/>
            <p:cNvSpPr>
              <a:spLocks noChangeShapeType="1"/>
            </p:cNvSpPr>
            <p:nvPr/>
          </p:nvSpPr>
          <p:spPr bwMode="auto">
            <a:xfrm flipH="1" flipV="1">
              <a:off x="1518" y="847"/>
              <a:ext cx="0" cy="29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592" name="Line 10"/>
            <p:cNvSpPr>
              <a:spLocks noChangeShapeType="1"/>
            </p:cNvSpPr>
            <p:nvPr/>
          </p:nvSpPr>
          <p:spPr bwMode="auto">
            <a:xfrm>
              <a:off x="2459" y="3530"/>
              <a:ext cx="0" cy="226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593" name="Line 11"/>
            <p:cNvSpPr>
              <a:spLocks noChangeShapeType="1"/>
            </p:cNvSpPr>
            <p:nvPr/>
          </p:nvSpPr>
          <p:spPr bwMode="auto">
            <a:xfrm>
              <a:off x="2462" y="859"/>
              <a:ext cx="0" cy="279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594" name="Line 12"/>
            <p:cNvSpPr>
              <a:spLocks noChangeShapeType="1"/>
            </p:cNvSpPr>
            <p:nvPr/>
          </p:nvSpPr>
          <p:spPr bwMode="auto">
            <a:xfrm>
              <a:off x="2456" y="3744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595" name="Line 13"/>
            <p:cNvSpPr>
              <a:spLocks noChangeShapeType="1"/>
            </p:cNvSpPr>
            <p:nvPr/>
          </p:nvSpPr>
          <p:spPr bwMode="auto">
            <a:xfrm>
              <a:off x="3363" y="3755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596" name="Line 15"/>
            <p:cNvSpPr>
              <a:spLocks noChangeShapeType="1"/>
            </p:cNvSpPr>
            <p:nvPr/>
          </p:nvSpPr>
          <p:spPr bwMode="auto">
            <a:xfrm>
              <a:off x="3358" y="1809"/>
              <a:ext cx="0" cy="1947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597" name="Text Box 18"/>
            <p:cNvSpPr txBox="1">
              <a:spLocks noChangeArrowheads="1"/>
            </p:cNvSpPr>
            <p:nvPr/>
          </p:nvSpPr>
          <p:spPr bwMode="auto">
            <a:xfrm>
              <a:off x="1773" y="3415"/>
              <a:ext cx="717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sz="1600" dirty="0"/>
                <a:t>In-home Activity</a:t>
              </a:r>
              <a:endParaRPr lang="en-US" altLang="ja-JP" sz="1600" i="1" dirty="0"/>
            </a:p>
          </p:txBody>
        </p:sp>
        <p:sp>
          <p:nvSpPr>
            <p:cNvPr id="24598" name="Line 21"/>
            <p:cNvSpPr>
              <a:spLocks noChangeShapeType="1"/>
            </p:cNvSpPr>
            <p:nvPr/>
          </p:nvSpPr>
          <p:spPr bwMode="auto">
            <a:xfrm flipH="1" flipV="1">
              <a:off x="2063" y="1366"/>
              <a:ext cx="1275" cy="604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599" name="Line 22"/>
            <p:cNvSpPr>
              <a:spLocks noChangeShapeType="1"/>
            </p:cNvSpPr>
            <p:nvPr/>
          </p:nvSpPr>
          <p:spPr bwMode="auto">
            <a:xfrm flipV="1">
              <a:off x="3340" y="1785"/>
              <a:ext cx="411" cy="191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600" name="Line 23"/>
            <p:cNvSpPr>
              <a:spLocks noChangeShapeType="1"/>
            </p:cNvSpPr>
            <p:nvPr/>
          </p:nvSpPr>
          <p:spPr bwMode="auto">
            <a:xfrm flipH="1" flipV="1">
              <a:off x="2493" y="1203"/>
              <a:ext cx="1256" cy="586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601" name="Text Box 24"/>
            <p:cNvSpPr txBox="1">
              <a:spLocks noChangeArrowheads="1"/>
            </p:cNvSpPr>
            <p:nvPr/>
          </p:nvSpPr>
          <p:spPr bwMode="auto">
            <a:xfrm rot="10800000">
              <a:off x="1240" y="1123"/>
              <a:ext cx="26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sz="1600" dirty="0"/>
                <a:t>Time</a:t>
              </a:r>
            </a:p>
          </p:txBody>
        </p:sp>
        <p:sp>
          <p:nvSpPr>
            <p:cNvPr id="24602" name="Line 26"/>
            <p:cNvSpPr>
              <a:spLocks noChangeShapeType="1"/>
            </p:cNvSpPr>
            <p:nvPr/>
          </p:nvSpPr>
          <p:spPr bwMode="auto">
            <a:xfrm>
              <a:off x="2459" y="3043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603" name="Line 27"/>
            <p:cNvSpPr>
              <a:spLocks noChangeShapeType="1"/>
            </p:cNvSpPr>
            <p:nvPr/>
          </p:nvSpPr>
          <p:spPr bwMode="auto">
            <a:xfrm>
              <a:off x="2779" y="3379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604" name="Line 28"/>
            <p:cNvSpPr>
              <a:spLocks noChangeShapeType="1"/>
            </p:cNvSpPr>
            <p:nvPr/>
          </p:nvSpPr>
          <p:spPr bwMode="auto">
            <a:xfrm>
              <a:off x="3207" y="3170"/>
              <a:ext cx="0" cy="2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605" name="Text Box 29"/>
            <p:cNvSpPr txBox="1">
              <a:spLocks noChangeArrowheads="1"/>
            </p:cNvSpPr>
            <p:nvPr/>
          </p:nvSpPr>
          <p:spPr bwMode="auto">
            <a:xfrm>
              <a:off x="3185" y="3177"/>
              <a:ext cx="232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600" dirty="0"/>
                <a:t>1</a:t>
              </a:r>
            </a:p>
          </p:txBody>
        </p:sp>
        <p:sp>
          <p:nvSpPr>
            <p:cNvPr id="24606" name="Text Box 30"/>
            <p:cNvSpPr txBox="1">
              <a:spLocks noChangeArrowheads="1"/>
            </p:cNvSpPr>
            <p:nvPr/>
          </p:nvSpPr>
          <p:spPr bwMode="auto">
            <a:xfrm>
              <a:off x="2857" y="3350"/>
              <a:ext cx="227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sz="1600" i="1" dirty="0"/>
                <a:t>v</a:t>
              </a:r>
            </a:p>
          </p:txBody>
        </p:sp>
        <p:sp>
          <p:nvSpPr>
            <p:cNvPr id="24607" name="Line 32"/>
            <p:cNvSpPr>
              <a:spLocks noChangeShapeType="1"/>
            </p:cNvSpPr>
            <p:nvPr/>
          </p:nvSpPr>
          <p:spPr bwMode="auto">
            <a:xfrm flipH="1">
              <a:off x="3351" y="2526"/>
              <a:ext cx="1" cy="386"/>
            </a:xfrm>
            <a:prstGeom prst="line">
              <a:avLst/>
            </a:prstGeom>
            <a:noFill/>
            <a:ln w="38100">
              <a:solidFill>
                <a:srgbClr val="FE020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608" name="Line 33"/>
            <p:cNvSpPr>
              <a:spLocks noChangeShapeType="1"/>
            </p:cNvSpPr>
            <p:nvPr/>
          </p:nvSpPr>
          <p:spPr bwMode="auto">
            <a:xfrm>
              <a:off x="3348" y="1969"/>
              <a:ext cx="0" cy="307"/>
            </a:xfrm>
            <a:prstGeom prst="line">
              <a:avLst/>
            </a:prstGeom>
            <a:noFill/>
            <a:ln w="38100">
              <a:solidFill>
                <a:srgbClr val="FE020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609" name="Line 34"/>
            <p:cNvSpPr>
              <a:spLocks noChangeShapeType="1"/>
            </p:cNvSpPr>
            <p:nvPr/>
          </p:nvSpPr>
          <p:spPr bwMode="auto">
            <a:xfrm>
              <a:off x="2454" y="1235"/>
              <a:ext cx="0" cy="229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610" name="Line 36"/>
            <p:cNvSpPr>
              <a:spLocks noChangeShapeType="1"/>
            </p:cNvSpPr>
            <p:nvPr/>
          </p:nvSpPr>
          <p:spPr bwMode="auto">
            <a:xfrm flipH="1" flipV="1">
              <a:off x="3361" y="2946"/>
              <a:ext cx="153" cy="69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611" name="Line 37"/>
            <p:cNvSpPr>
              <a:spLocks noChangeShapeType="1"/>
            </p:cNvSpPr>
            <p:nvPr/>
          </p:nvSpPr>
          <p:spPr bwMode="auto">
            <a:xfrm flipV="1">
              <a:off x="2290" y="2939"/>
              <a:ext cx="1066" cy="515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612" name="Line 38"/>
            <p:cNvSpPr>
              <a:spLocks noChangeShapeType="1"/>
            </p:cNvSpPr>
            <p:nvPr/>
          </p:nvSpPr>
          <p:spPr bwMode="auto">
            <a:xfrm flipH="1" flipV="1">
              <a:off x="2292" y="3454"/>
              <a:ext cx="153" cy="69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613" name="Oval 31"/>
            <p:cNvSpPr>
              <a:spLocks noChangeArrowheads="1"/>
            </p:cNvSpPr>
            <p:nvPr/>
          </p:nvSpPr>
          <p:spPr bwMode="auto">
            <a:xfrm>
              <a:off x="3313" y="2907"/>
              <a:ext cx="84" cy="80"/>
            </a:xfrm>
            <a:prstGeom prst="ellipse">
              <a:avLst/>
            </a:prstGeom>
            <a:solidFill>
              <a:srgbClr val="FE0202"/>
            </a:solidFill>
            <a:ln w="12700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24614" name="Line 40"/>
            <p:cNvSpPr>
              <a:spLocks noChangeShapeType="1"/>
            </p:cNvSpPr>
            <p:nvPr/>
          </p:nvSpPr>
          <p:spPr bwMode="auto">
            <a:xfrm flipH="1" flipV="1">
              <a:off x="3341" y="2319"/>
              <a:ext cx="257" cy="104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615" name="Line 42"/>
            <p:cNvSpPr>
              <a:spLocks noChangeShapeType="1"/>
            </p:cNvSpPr>
            <p:nvPr/>
          </p:nvSpPr>
          <p:spPr bwMode="auto">
            <a:xfrm flipV="1">
              <a:off x="3098" y="2324"/>
              <a:ext cx="233" cy="103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616" name="Oval 9"/>
            <p:cNvSpPr>
              <a:spLocks noChangeArrowheads="1"/>
            </p:cNvSpPr>
            <p:nvPr/>
          </p:nvSpPr>
          <p:spPr bwMode="auto">
            <a:xfrm>
              <a:off x="3305" y="2277"/>
              <a:ext cx="85" cy="80"/>
            </a:xfrm>
            <a:prstGeom prst="ellipse">
              <a:avLst/>
            </a:prstGeom>
            <a:solidFill>
              <a:srgbClr val="FE0202"/>
            </a:solidFill>
            <a:ln w="12700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24617" name="Line 41"/>
            <p:cNvSpPr>
              <a:spLocks noChangeShapeType="1"/>
            </p:cNvSpPr>
            <p:nvPr/>
          </p:nvSpPr>
          <p:spPr bwMode="auto">
            <a:xfrm flipH="1" flipV="1">
              <a:off x="3109" y="2430"/>
              <a:ext cx="246" cy="104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618" name="Line 43"/>
            <p:cNvSpPr>
              <a:spLocks noChangeShapeType="1"/>
            </p:cNvSpPr>
            <p:nvPr/>
          </p:nvSpPr>
          <p:spPr bwMode="auto">
            <a:xfrm flipV="1">
              <a:off x="3350" y="2419"/>
              <a:ext cx="251" cy="12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619" name="Line 46"/>
            <p:cNvSpPr>
              <a:spLocks noChangeShapeType="1"/>
            </p:cNvSpPr>
            <p:nvPr/>
          </p:nvSpPr>
          <p:spPr bwMode="auto">
            <a:xfrm flipV="1">
              <a:off x="2051" y="1174"/>
              <a:ext cx="411" cy="191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620" name="Oval 8"/>
            <p:cNvSpPr>
              <a:spLocks noChangeArrowheads="1"/>
            </p:cNvSpPr>
            <p:nvPr/>
          </p:nvSpPr>
          <p:spPr bwMode="auto">
            <a:xfrm>
              <a:off x="2414" y="1141"/>
              <a:ext cx="84" cy="80"/>
            </a:xfrm>
            <a:prstGeom prst="ellipse">
              <a:avLst/>
            </a:prstGeom>
            <a:solidFill>
              <a:srgbClr val="FE0202"/>
            </a:solidFill>
            <a:ln w="12700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24621" name="Text Box 50"/>
            <p:cNvSpPr txBox="1">
              <a:spLocks noChangeArrowheads="1"/>
            </p:cNvSpPr>
            <p:nvPr/>
          </p:nvSpPr>
          <p:spPr bwMode="auto">
            <a:xfrm>
              <a:off x="3273" y="2054"/>
              <a:ext cx="1177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sz="1600" dirty="0"/>
                <a:t>PM Work Activity</a:t>
              </a:r>
              <a:endParaRPr lang="en-US" altLang="ja-JP" sz="1600" i="1" dirty="0"/>
            </a:p>
          </p:txBody>
        </p:sp>
        <p:sp>
          <p:nvSpPr>
            <p:cNvPr id="24622" name="Text Box 51"/>
            <p:cNvSpPr txBox="1">
              <a:spLocks noChangeArrowheads="1"/>
            </p:cNvSpPr>
            <p:nvPr/>
          </p:nvSpPr>
          <p:spPr bwMode="auto">
            <a:xfrm>
              <a:off x="2390" y="832"/>
              <a:ext cx="716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sz="1600" dirty="0"/>
                <a:t>In-home Activity</a:t>
              </a:r>
              <a:endParaRPr lang="en-US" altLang="ja-JP" sz="1600" i="1" dirty="0"/>
            </a:p>
          </p:txBody>
        </p:sp>
        <p:sp>
          <p:nvSpPr>
            <p:cNvPr id="24623" name="Text Box 49"/>
            <p:cNvSpPr txBox="1">
              <a:spLocks noChangeArrowheads="1"/>
            </p:cNvSpPr>
            <p:nvPr/>
          </p:nvSpPr>
          <p:spPr bwMode="auto">
            <a:xfrm>
              <a:off x="3271" y="2655"/>
              <a:ext cx="1177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sz="1600" dirty="0"/>
                <a:t>AM Work Activity</a:t>
              </a:r>
              <a:endParaRPr lang="en-US" altLang="ja-JP" sz="1600" i="1" dirty="0"/>
            </a:p>
          </p:txBody>
        </p:sp>
      </p:grpSp>
      <p:sp>
        <p:nvSpPr>
          <p:cNvPr id="45" name="四角形吹き出し 44"/>
          <p:cNvSpPr/>
          <p:nvPr/>
        </p:nvSpPr>
        <p:spPr>
          <a:xfrm>
            <a:off x="2239963" y="3071813"/>
            <a:ext cx="2268537" cy="1536700"/>
          </a:xfrm>
          <a:prstGeom prst="wedgeRectCallout">
            <a:avLst>
              <a:gd name="adj1" fmla="val 9655"/>
              <a:gd name="adj2" fmla="val 113965"/>
            </a:avLst>
          </a:prstGeom>
          <a:solidFill>
            <a:schemeClr val="accent6">
              <a:lumMod val="75000"/>
              <a:alpha val="50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/>
              <a:t>Prism vertices generated by stochastic frontier models</a:t>
            </a:r>
          </a:p>
        </p:txBody>
      </p:sp>
      <p:sp>
        <p:nvSpPr>
          <p:cNvPr id="47" name="四角形吹き出し 46"/>
          <p:cNvSpPr/>
          <p:nvPr/>
        </p:nvSpPr>
        <p:spPr>
          <a:xfrm>
            <a:off x="5851525" y="1271588"/>
            <a:ext cx="2397125" cy="1362075"/>
          </a:xfrm>
          <a:prstGeom prst="wedgeRectCallout">
            <a:avLst>
              <a:gd name="adj1" fmla="val -75847"/>
              <a:gd name="adj2" fmla="val 42654"/>
            </a:avLst>
          </a:prstGeom>
          <a:solidFill>
            <a:schemeClr val="accent6">
              <a:lumMod val="75000"/>
              <a:alpha val="50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/>
              <a:t>A prism configured assuming the fastest travel mode in the choice set</a:t>
            </a:r>
          </a:p>
        </p:txBody>
      </p:sp>
      <p:sp>
        <p:nvSpPr>
          <p:cNvPr id="49" name="四角形吹き出し 48"/>
          <p:cNvSpPr/>
          <p:nvPr/>
        </p:nvSpPr>
        <p:spPr>
          <a:xfrm>
            <a:off x="6672263" y="2806700"/>
            <a:ext cx="2395537" cy="1938338"/>
          </a:xfrm>
          <a:prstGeom prst="wedgeRectCallout">
            <a:avLst>
              <a:gd name="adj1" fmla="val -113633"/>
              <a:gd name="adj2" fmla="val -1314"/>
            </a:avLst>
          </a:prstGeom>
          <a:solidFill>
            <a:schemeClr val="accent6">
              <a:lumMod val="75000"/>
              <a:alpha val="50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/>
              <a:t>Travel mode availability by time of day and mode continuity checked within and across prisms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7" grpId="0" animBg="1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71600" y="0"/>
            <a:ext cx="7593013" cy="990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HAGS Components</a:t>
            </a:r>
            <a:endParaRPr 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30188" y="1255713"/>
            <a:ext cx="8662987" cy="5154612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altLang="ja-JP" u="sng" dirty="0" smtClean="0"/>
              <a:t>H</a:t>
            </a:r>
            <a:r>
              <a:rPr lang="en-US" altLang="ja-JP" dirty="0" smtClean="0"/>
              <a:t>ousehold </a:t>
            </a:r>
            <a:r>
              <a:rPr lang="en-US" altLang="ja-JP" u="sng" dirty="0" smtClean="0"/>
              <a:t>A</a:t>
            </a:r>
            <a:r>
              <a:rPr lang="en-US" altLang="ja-JP" dirty="0" smtClean="0"/>
              <a:t>ttribute </a:t>
            </a:r>
            <a:r>
              <a:rPr lang="en-US" altLang="ja-JP" u="sng" dirty="0" smtClean="0"/>
              <a:t>G</a:t>
            </a:r>
            <a:r>
              <a:rPr lang="en-US" altLang="ja-JP" dirty="0" smtClean="0"/>
              <a:t>eneration </a:t>
            </a:r>
            <a:r>
              <a:rPr lang="en-US" altLang="ja-JP" u="sng" dirty="0" smtClean="0"/>
              <a:t>S</a:t>
            </a:r>
            <a:r>
              <a:rPr lang="en-US" altLang="ja-JP" dirty="0" smtClean="0"/>
              <a:t>ystem (HAGS)</a:t>
            </a:r>
          </a:p>
          <a:p>
            <a:pPr>
              <a:defRPr/>
            </a:pPr>
            <a:r>
              <a:rPr lang="en-US" altLang="ja-JP" dirty="0" smtClean="0"/>
              <a:t>Predecessor: MIDAS</a:t>
            </a:r>
            <a:r>
              <a:rPr lang="en-US" altLang="ja-JP" baseline="30000" dirty="0" smtClean="0"/>
              <a:t>(</a:t>
            </a:r>
            <a:r>
              <a:rPr lang="en-US" altLang="ja-JP" i="1" baseline="30000" dirty="0" smtClean="0"/>
              <a:t>14</a:t>
            </a:r>
            <a:r>
              <a:rPr lang="en-US" altLang="ja-JP" baseline="30000" dirty="0" smtClean="0"/>
              <a:t>-</a:t>
            </a:r>
            <a:r>
              <a:rPr lang="en-US" altLang="ja-JP" i="1" baseline="30000" dirty="0" smtClean="0"/>
              <a:t>15</a:t>
            </a:r>
            <a:r>
              <a:rPr lang="en-US" altLang="ja-JP" baseline="30000" dirty="0" smtClean="0"/>
              <a:t>)</a:t>
            </a:r>
          </a:p>
          <a:p>
            <a:pPr>
              <a:defRPr/>
            </a:pPr>
            <a:r>
              <a:rPr lang="en-US" altLang="ja-JP" i="1" dirty="0" smtClean="0"/>
              <a:t>Household Distributor</a:t>
            </a:r>
          </a:p>
          <a:p>
            <a:pPr lvl="1">
              <a:defRPr/>
            </a:pPr>
            <a:r>
              <a:rPr lang="en-US" altLang="ja-JP" dirty="0" smtClean="0"/>
              <a:t>Applies IPF and determines the joint distribution of household attributes by zone, based on base-year marginal and joint distributions, then clones households according to the joint distribution thus generated for each zone.</a:t>
            </a:r>
          </a:p>
          <a:p>
            <a:pPr>
              <a:defRPr/>
            </a:pPr>
            <a:r>
              <a:rPr lang="en-US" altLang="ja-JP" i="1" dirty="0" smtClean="0"/>
              <a:t>Household Ager</a:t>
            </a:r>
          </a:p>
          <a:p>
            <a:pPr lvl="1">
              <a:defRPr/>
            </a:pPr>
            <a:r>
              <a:rPr lang="en-US" altLang="ja-JP" dirty="0" smtClean="0"/>
              <a:t>Simulates the evolution of households by generating: </a:t>
            </a:r>
            <a:r>
              <a:rPr lang="en-US" altLang="ja-JP" i="1" dirty="0" smtClean="0"/>
              <a:t>birth</a:t>
            </a:r>
            <a:r>
              <a:rPr lang="en-US" altLang="ja-JP" dirty="0" smtClean="0"/>
              <a:t>, </a:t>
            </a:r>
            <a:r>
              <a:rPr lang="en-US" altLang="ja-JP" i="1" dirty="0" smtClean="0"/>
              <a:t>death</a:t>
            </a:r>
            <a:r>
              <a:rPr lang="en-US" altLang="ja-JP" dirty="0" smtClean="0"/>
              <a:t>, </a:t>
            </a:r>
            <a:r>
              <a:rPr lang="en-US" altLang="ja-JP" i="1" dirty="0" smtClean="0"/>
              <a:t>marriage</a:t>
            </a:r>
            <a:r>
              <a:rPr lang="en-US" altLang="ja-JP" dirty="0" smtClean="0"/>
              <a:t>, </a:t>
            </a:r>
            <a:r>
              <a:rPr lang="en-US" altLang="ja-JP" i="1" dirty="0" smtClean="0"/>
              <a:t>divorce</a:t>
            </a:r>
            <a:r>
              <a:rPr lang="en-US" altLang="ja-JP" dirty="0" smtClean="0"/>
              <a:t>, </a:t>
            </a:r>
            <a:r>
              <a:rPr lang="en-US" altLang="ja-JP" i="1" dirty="0" smtClean="0"/>
              <a:t>employment</a:t>
            </a:r>
            <a:r>
              <a:rPr lang="en-US" altLang="ja-JP" dirty="0" smtClean="0"/>
              <a:t> and </a:t>
            </a:r>
            <a:r>
              <a:rPr lang="en-US" altLang="ja-JP" i="1" dirty="0" smtClean="0"/>
              <a:t>residential relocation</a:t>
            </a:r>
            <a:r>
              <a:rPr lang="en-US" altLang="ja-JP" dirty="0" smtClean="0"/>
              <a:t>; given these, </a:t>
            </a:r>
            <a:r>
              <a:rPr lang="en-US" altLang="ja-JP" i="1" dirty="0" smtClean="0"/>
              <a:t>vehicle ownership </a:t>
            </a:r>
            <a:r>
              <a:rPr lang="en-US" altLang="ja-JP" dirty="0" smtClean="0"/>
              <a:t>is determined; </a:t>
            </a:r>
            <a:r>
              <a:rPr lang="en-US" altLang="ja-JP" i="1" dirty="0" smtClean="0"/>
              <a:t>license holding </a:t>
            </a:r>
            <a:r>
              <a:rPr lang="en-US" altLang="ja-JP" dirty="0" smtClean="0"/>
              <a:t>based on a simple cohort model.</a:t>
            </a:r>
          </a:p>
          <a:p>
            <a:pPr>
              <a:defRPr/>
            </a:pPr>
            <a:r>
              <a:rPr lang="en-US" altLang="ja-JP" i="1" dirty="0" smtClean="0"/>
              <a:t>Fixed Activity Generator</a:t>
            </a:r>
            <a:r>
              <a:rPr lang="en-US" altLang="ja-JP" baseline="30000" dirty="0" smtClean="0"/>
              <a:t>(</a:t>
            </a:r>
            <a:r>
              <a:rPr lang="en-US" altLang="ja-JP" i="1" baseline="30000" dirty="0" smtClean="0"/>
              <a:t>16</a:t>
            </a:r>
            <a:r>
              <a:rPr lang="en-US" altLang="ja-JP" baseline="30000" dirty="0" smtClean="0"/>
              <a:t>)</a:t>
            </a:r>
          </a:p>
          <a:p>
            <a:pPr lvl="1">
              <a:defRPr/>
            </a:pPr>
            <a:r>
              <a:rPr lang="en-US" altLang="ja-JP" dirty="0" smtClean="0"/>
              <a:t>Determines the beginning and ending of fixed activities (work and school) for each worker or student.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AF9E17-5A84-41D5-BC67-EA7C3FAC0CCB}" type="slidenum">
              <a:rPr lang="en-US" altLang="ja-JP" smtClean="0"/>
              <a:pPr>
                <a:defRPr/>
              </a:pPr>
              <a:t>12</a:t>
            </a:fld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Innovations in Travel Modeling Conference 2008</a:t>
            </a:r>
            <a:endParaRPr lang="en-US" altLang="ja-JP" dirty="0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E69F955D-78A7-46B1-9210-0BFE2DA39329}" type="datetime4">
              <a:rPr lang="en-US" smtClean="0"/>
              <a:pPr>
                <a:defRPr/>
              </a:pPr>
              <a:t>June 24, 2008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593013" cy="990600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Network Simulator DEBNetS</a:t>
            </a:r>
            <a:endParaRPr lang="en-US" altLang="ja-JP" dirty="0"/>
          </a:p>
        </p:txBody>
      </p:sp>
      <p:sp>
        <p:nvSpPr>
          <p:cNvPr id="28678" name="Rectangle 3"/>
          <p:cNvSpPr>
            <a:spLocks noGrp="1" noChangeArrowheads="1"/>
          </p:cNvSpPr>
          <p:nvPr>
            <p:ph idx="1"/>
          </p:nvPr>
        </p:nvSpPr>
        <p:spPr>
          <a:xfrm>
            <a:off x="215660" y="1319842"/>
            <a:ext cx="8677515" cy="500332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ct val="35000"/>
              </a:spcBef>
              <a:defRPr/>
            </a:pPr>
            <a:r>
              <a:rPr lang="en-US" altLang="ja-JP" dirty="0" smtClean="0"/>
              <a:t>Stands for </a:t>
            </a:r>
            <a:r>
              <a:rPr lang="en-US" altLang="ja-JP" u="sng" dirty="0" smtClean="0"/>
              <a:t>D</a:t>
            </a:r>
            <a:r>
              <a:rPr lang="en-US" altLang="ja-JP" dirty="0" smtClean="0"/>
              <a:t>ynamic </a:t>
            </a:r>
            <a:r>
              <a:rPr lang="en-US" altLang="ja-JP" u="sng" dirty="0" smtClean="0"/>
              <a:t>E</a:t>
            </a:r>
            <a:r>
              <a:rPr lang="en-US" altLang="ja-JP" dirty="0" smtClean="0"/>
              <a:t>vent-</a:t>
            </a:r>
            <a:r>
              <a:rPr lang="en-US" altLang="ja-JP" u="sng" dirty="0" smtClean="0"/>
              <a:t>B</a:t>
            </a:r>
            <a:r>
              <a:rPr lang="en-US" altLang="ja-JP" dirty="0" smtClean="0"/>
              <a:t>ased </a:t>
            </a:r>
            <a:r>
              <a:rPr lang="en-US" altLang="ja-JP" u="sng" dirty="0" smtClean="0"/>
              <a:t>N</a:t>
            </a:r>
            <a:r>
              <a:rPr lang="en-US" altLang="ja-JP" dirty="0" smtClean="0"/>
              <a:t>etwork </a:t>
            </a:r>
            <a:r>
              <a:rPr lang="en-US" altLang="ja-JP" u="sng" dirty="0" smtClean="0"/>
              <a:t>S</a:t>
            </a:r>
            <a:r>
              <a:rPr lang="en-US" altLang="ja-JP" dirty="0" smtClean="0"/>
              <a:t>imulator.</a:t>
            </a:r>
          </a:p>
          <a:p>
            <a:pPr>
              <a:spcBef>
                <a:spcPct val="35000"/>
              </a:spcBef>
              <a:defRPr/>
            </a:pPr>
            <a:r>
              <a:rPr lang="en-US" altLang="ja-JP" dirty="0" smtClean="0"/>
              <a:t>A link is divided into short segments, in which traffic flow is assumed as uniform.</a:t>
            </a:r>
          </a:p>
          <a:p>
            <a:pPr>
              <a:spcBef>
                <a:spcPct val="35000"/>
              </a:spcBef>
              <a:defRPr/>
            </a:pPr>
            <a:r>
              <a:rPr lang="en-US" altLang="ja-JP" dirty="0" smtClean="0"/>
              <a:t>A meso simulator: Flow speed in each segment is estimated based on a speed-density relationship, while bookkeeping is done at the vehicle level.</a:t>
            </a:r>
          </a:p>
          <a:p>
            <a:pPr>
              <a:spcBef>
                <a:spcPct val="35000"/>
              </a:spcBef>
              <a:defRPr/>
            </a:pPr>
            <a:r>
              <a:rPr lang="en-US" altLang="ja-JP" dirty="0" smtClean="0"/>
              <a:t>Probabilistic route assignment</a:t>
            </a:r>
          </a:p>
          <a:p>
            <a:pPr lvl="1">
              <a:spcBef>
                <a:spcPct val="35000"/>
              </a:spcBef>
              <a:defRPr/>
            </a:pPr>
            <a:r>
              <a:rPr lang="en-US" altLang="ja-JP" dirty="0" smtClean="0"/>
              <a:t>Auto trips loaded as they are generated by PCATS</a:t>
            </a:r>
          </a:p>
          <a:p>
            <a:pPr lvl="1">
              <a:spcBef>
                <a:spcPct val="35000"/>
              </a:spcBef>
              <a:defRPr/>
            </a:pPr>
            <a:r>
              <a:rPr lang="en-US" altLang="ja-JP" dirty="0" smtClean="0"/>
              <a:t>Commercial and external trips in background</a:t>
            </a:r>
          </a:p>
          <a:p>
            <a:pPr>
              <a:spcBef>
                <a:spcPct val="35000"/>
              </a:spcBef>
              <a:defRPr/>
            </a:pPr>
            <a:r>
              <a:rPr lang="en-US" altLang="ja-JP" dirty="0" smtClean="0"/>
              <a:t>Vehicular emissions estimated based on speed by vehicle type for each link</a:t>
            </a:r>
          </a:p>
          <a:p>
            <a:pPr>
              <a:spcBef>
                <a:spcPct val="35000"/>
              </a:spcBef>
              <a:defRPr/>
            </a:pPr>
            <a:r>
              <a:rPr lang="en-US" altLang="ja-JP" dirty="0" smtClean="0"/>
              <a:t>A simple network editor developed using </a:t>
            </a:r>
            <a:r>
              <a:rPr lang="en-US" dirty="0" smtClean="0"/>
              <a:t>Google Maps API </a:t>
            </a:r>
            <a:r>
              <a:rPr lang="en-US" altLang="ja-JP" dirty="0" smtClean="0"/>
              <a:t>program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Innovations in Travel Modeling Conference 2008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58CA5769-B829-4885-BDCA-C930E3B7B96C}" type="datetime4">
              <a:rPr lang="en-US"/>
              <a:pPr>
                <a:defRPr/>
              </a:pPr>
              <a:t>June 24, 2008</a:t>
            </a:fld>
            <a:endParaRPr lang="en-US" altLang="ja-JP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3DE524-F91E-4117-A3D1-AA73E059C997}" type="slidenum">
              <a:rPr lang="en-US" altLang="ja-JP" smtClean="0"/>
              <a:pPr>
                <a:defRPr/>
              </a:pPr>
              <a:t>13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71600" y="0"/>
            <a:ext cx="7601484" cy="677008"/>
          </a:xfrm>
        </p:spPr>
        <p:txBody>
          <a:bodyPr/>
          <a:lstStyle/>
          <a:p>
            <a:r>
              <a:rPr kumimoji="1" lang="en-US" altLang="ja-JP" sz="3200" dirty="0" smtClean="0"/>
              <a:t>Google Map-based Network Editor</a:t>
            </a:r>
            <a:endParaRPr kumimoji="1" lang="ja-JP" altLang="en-US" sz="32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D278E7-9009-45B9-B686-F6E602D8615A}" type="slidenum">
              <a:rPr lang="en-US" altLang="ja-JP" smtClean="0"/>
              <a:pPr>
                <a:defRPr/>
              </a:pPr>
              <a:t>14</a:t>
            </a:fld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Innovations in Travel Modeling Conference 2008</a:t>
            </a:r>
            <a:endParaRPr lang="en-US" altLang="ja-JP" dirty="0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20ADE1CF-444C-4B12-B73A-8010F736D407}" type="datetime4">
              <a:rPr lang="en-US" smtClean="0"/>
              <a:pPr>
                <a:defRPr/>
              </a:pPr>
              <a:t>June 24, 2008</a:t>
            </a:fld>
            <a:endParaRPr lang="en-US" altLang="ja-JP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293" y="715951"/>
            <a:ext cx="8080001" cy="571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D278E7-9009-45B9-B686-F6E602D8615A}" type="slidenum">
              <a:rPr lang="en-US" altLang="ja-JP" smtClean="0"/>
              <a:pPr>
                <a:defRPr/>
              </a:pPr>
              <a:t>15</a:t>
            </a:fld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Innovations in Travel Modeling Conference 2008</a:t>
            </a:r>
            <a:endParaRPr lang="en-US" altLang="ja-JP" dirty="0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20ADE1CF-444C-4B12-B73A-8010F736D407}" type="datetime4">
              <a:rPr lang="en-US" smtClean="0"/>
              <a:pPr>
                <a:defRPr/>
              </a:pPr>
              <a:t>June 24, 2008</a:t>
            </a:fld>
            <a:endParaRPr lang="en-US" altLang="ja-JP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214" y="673942"/>
            <a:ext cx="8080001" cy="571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1371600" y="0"/>
            <a:ext cx="7600950" cy="990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Mechanism of Activity Generation: Original PCATS</a:t>
            </a:r>
            <a:endParaRPr lang="en-US" dirty="0"/>
          </a:p>
        </p:txBody>
      </p:sp>
      <p:grpSp>
        <p:nvGrpSpPr>
          <p:cNvPr id="56" name="グループ化 55"/>
          <p:cNvGrpSpPr/>
          <p:nvPr/>
        </p:nvGrpSpPr>
        <p:grpSpPr>
          <a:xfrm>
            <a:off x="224175" y="1178177"/>
            <a:ext cx="8676577" cy="5506969"/>
            <a:chOff x="382431" y="1230929"/>
            <a:chExt cx="8676577" cy="5506969"/>
          </a:xfrm>
        </p:grpSpPr>
        <p:cxnSp>
          <p:nvCxnSpPr>
            <p:cNvPr id="10" name="直線矢印コネクタ 9"/>
            <p:cNvCxnSpPr/>
            <p:nvPr/>
          </p:nvCxnSpPr>
          <p:spPr>
            <a:xfrm rot="5400000">
              <a:off x="4388772" y="1687843"/>
              <a:ext cx="367488" cy="0"/>
            </a:xfrm>
            <a:prstGeom prst="straightConnector1">
              <a:avLst/>
            </a:prstGeom>
            <a:ln w="38100" cap="sq">
              <a:solidFill>
                <a:srgbClr val="FB8A0D"/>
              </a:solidFill>
              <a:miter lim="800000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フローチャート : 判断 10"/>
            <p:cNvSpPr/>
            <p:nvPr/>
          </p:nvSpPr>
          <p:spPr>
            <a:xfrm>
              <a:off x="2981844" y="1889880"/>
              <a:ext cx="3182112" cy="896112"/>
            </a:xfrm>
            <a:prstGeom prst="flowChartDecision">
              <a:avLst/>
            </a:prstGeom>
            <a:solidFill>
              <a:srgbClr val="7030A0"/>
            </a:solidFill>
            <a:ln w="6350" cap="sq">
              <a:solidFill>
                <a:schemeClr val="tx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Time Left for Activities?</a:t>
              </a:r>
              <a:endParaRPr lang="en-US" dirty="0"/>
            </a:p>
          </p:txBody>
        </p:sp>
        <p:sp>
          <p:nvSpPr>
            <p:cNvPr id="16" name="フローチャート: 処理 15"/>
            <p:cNvSpPr/>
            <p:nvPr/>
          </p:nvSpPr>
          <p:spPr>
            <a:xfrm>
              <a:off x="6003982" y="2829472"/>
              <a:ext cx="2751827" cy="457200"/>
            </a:xfrm>
            <a:prstGeom prst="flowChartProcess">
              <a:avLst/>
            </a:prstGeom>
            <a:solidFill>
              <a:srgbClr val="B97803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Activity Type Choice</a:t>
              </a:r>
              <a:endParaRPr lang="en-US" dirty="0"/>
            </a:p>
          </p:txBody>
        </p:sp>
        <p:sp>
          <p:nvSpPr>
            <p:cNvPr id="17" name="フローチャート: 処理 16"/>
            <p:cNvSpPr/>
            <p:nvPr/>
          </p:nvSpPr>
          <p:spPr>
            <a:xfrm>
              <a:off x="6009740" y="3568440"/>
              <a:ext cx="2771948" cy="457200"/>
            </a:xfrm>
            <a:prstGeom prst="flowChartProcess">
              <a:avLst/>
            </a:prstGeom>
            <a:solidFill>
              <a:srgbClr val="B97803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Destination-Mode Choice</a:t>
              </a:r>
              <a:endParaRPr lang="en-US" dirty="0"/>
            </a:p>
          </p:txBody>
        </p:sp>
        <p:sp>
          <p:nvSpPr>
            <p:cNvPr id="19" name="フローチャート: 処理 18"/>
            <p:cNvSpPr/>
            <p:nvPr/>
          </p:nvSpPr>
          <p:spPr>
            <a:xfrm>
              <a:off x="5989613" y="4324686"/>
              <a:ext cx="2771948" cy="457200"/>
            </a:xfrm>
            <a:prstGeom prst="flowChartProcess">
              <a:avLst/>
            </a:prstGeom>
            <a:solidFill>
              <a:srgbClr val="B97803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Activity Duration Choice</a:t>
              </a:r>
              <a:endParaRPr lang="en-US" dirty="0"/>
            </a:p>
          </p:txBody>
        </p:sp>
        <p:sp>
          <p:nvSpPr>
            <p:cNvPr id="21" name="フローチャート : 判断 20"/>
            <p:cNvSpPr/>
            <p:nvPr/>
          </p:nvSpPr>
          <p:spPr>
            <a:xfrm>
              <a:off x="5773888" y="5096019"/>
              <a:ext cx="3182112" cy="896112"/>
            </a:xfrm>
            <a:prstGeom prst="flowChartDecision">
              <a:avLst/>
            </a:prstGeom>
            <a:solidFill>
              <a:srgbClr val="7030A0"/>
            </a:solidFill>
            <a:ln w="6350" cap="sq">
              <a:solidFill>
                <a:schemeClr val="tx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More Activities?</a:t>
              </a:r>
              <a:endParaRPr lang="en-US" dirty="0"/>
            </a:p>
          </p:txBody>
        </p:sp>
        <p:sp>
          <p:nvSpPr>
            <p:cNvPr id="23" name="フローチャート: 処理 22"/>
            <p:cNvSpPr/>
            <p:nvPr/>
          </p:nvSpPr>
          <p:spPr>
            <a:xfrm>
              <a:off x="2662687" y="4060195"/>
              <a:ext cx="2751827" cy="457200"/>
            </a:xfrm>
            <a:prstGeom prst="flowChartProcess">
              <a:avLst/>
            </a:prstGeom>
            <a:solidFill>
              <a:srgbClr val="B97803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Mode Choice</a:t>
              </a:r>
              <a:r>
                <a:rPr lang="en-US" sz="1200" dirty="0" smtClean="0"/>
                <a:t> (to Fixed Activity)</a:t>
              </a:r>
              <a:endParaRPr lang="en-US" sz="1200" dirty="0"/>
            </a:p>
          </p:txBody>
        </p:sp>
        <p:sp>
          <p:nvSpPr>
            <p:cNvPr id="24" name="フローチャート: 処理 23"/>
            <p:cNvSpPr/>
            <p:nvPr/>
          </p:nvSpPr>
          <p:spPr>
            <a:xfrm>
              <a:off x="2662687" y="4845197"/>
              <a:ext cx="2751827" cy="457200"/>
            </a:xfrm>
            <a:prstGeom prst="flowChartProcess">
              <a:avLst/>
            </a:prstGeom>
            <a:solidFill>
              <a:srgbClr val="B97803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Adjust Activity Duration</a:t>
              </a:r>
              <a:endParaRPr lang="en-US" dirty="0"/>
            </a:p>
          </p:txBody>
        </p:sp>
        <p:cxnSp>
          <p:nvCxnSpPr>
            <p:cNvPr id="27" name="図形 26"/>
            <p:cNvCxnSpPr>
              <a:stCxn id="11" idx="3"/>
              <a:endCxn id="16" idx="0"/>
            </p:cNvCxnSpPr>
            <p:nvPr/>
          </p:nvCxnSpPr>
          <p:spPr>
            <a:xfrm>
              <a:off x="6163956" y="2337936"/>
              <a:ext cx="1215940" cy="491536"/>
            </a:xfrm>
            <a:prstGeom prst="bentConnector2">
              <a:avLst/>
            </a:prstGeom>
            <a:ln w="38100" cap="sq">
              <a:solidFill>
                <a:srgbClr val="FB8A0D"/>
              </a:solidFill>
              <a:miter lim="800000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矢印コネクタ 28"/>
            <p:cNvCxnSpPr/>
            <p:nvPr/>
          </p:nvCxnSpPr>
          <p:spPr>
            <a:xfrm rot="16200000" flipH="1">
              <a:off x="7251951" y="3440495"/>
              <a:ext cx="273142" cy="0"/>
            </a:xfrm>
            <a:prstGeom prst="straightConnector1">
              <a:avLst/>
            </a:prstGeom>
            <a:ln w="38100" cap="sq">
              <a:solidFill>
                <a:srgbClr val="FB8A0D"/>
              </a:solidFill>
              <a:miter lim="800000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矢印コネクタ 29"/>
            <p:cNvCxnSpPr/>
            <p:nvPr/>
          </p:nvCxnSpPr>
          <p:spPr>
            <a:xfrm rot="16200000" flipH="1">
              <a:off x="7240449" y="4196744"/>
              <a:ext cx="273142" cy="0"/>
            </a:xfrm>
            <a:prstGeom prst="straightConnector1">
              <a:avLst/>
            </a:prstGeom>
            <a:ln w="38100" cap="sq">
              <a:solidFill>
                <a:srgbClr val="FB8A0D"/>
              </a:solidFill>
              <a:miter lim="800000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矢印コネクタ 30"/>
            <p:cNvCxnSpPr/>
            <p:nvPr/>
          </p:nvCxnSpPr>
          <p:spPr>
            <a:xfrm rot="16200000" flipH="1">
              <a:off x="7228948" y="4944367"/>
              <a:ext cx="273142" cy="0"/>
            </a:xfrm>
            <a:prstGeom prst="straightConnector1">
              <a:avLst/>
            </a:prstGeom>
            <a:ln w="38100" cap="sq">
              <a:solidFill>
                <a:srgbClr val="FB8A0D"/>
              </a:solidFill>
              <a:miter lim="800000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カギ線コネクタ 32"/>
            <p:cNvCxnSpPr>
              <a:stCxn id="21" idx="3"/>
            </p:cNvCxnSpPr>
            <p:nvPr/>
          </p:nvCxnSpPr>
          <p:spPr>
            <a:xfrm flipH="1" flipV="1">
              <a:off x="4606506" y="1673525"/>
              <a:ext cx="4349494" cy="3870550"/>
            </a:xfrm>
            <a:prstGeom prst="bentConnector3">
              <a:avLst>
                <a:gd name="adj1" fmla="val -1884"/>
              </a:avLst>
            </a:prstGeom>
            <a:ln w="38100" cap="sq">
              <a:solidFill>
                <a:srgbClr val="FB8A0D"/>
              </a:solidFill>
              <a:miter lim="800000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円/楕円 37"/>
            <p:cNvSpPr/>
            <p:nvPr/>
          </p:nvSpPr>
          <p:spPr>
            <a:xfrm>
              <a:off x="4518517" y="1359522"/>
              <a:ext cx="108000" cy="1080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円/楕円 38"/>
            <p:cNvSpPr/>
            <p:nvPr/>
          </p:nvSpPr>
          <p:spPr>
            <a:xfrm>
              <a:off x="4507016" y="6497990"/>
              <a:ext cx="108000" cy="1080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1" name="図形 40"/>
            <p:cNvCxnSpPr>
              <a:stCxn id="21" idx="1"/>
              <a:endCxn id="23" idx="0"/>
            </p:cNvCxnSpPr>
            <p:nvPr/>
          </p:nvCxnSpPr>
          <p:spPr>
            <a:xfrm rot="10800000">
              <a:off x="4038602" y="4060195"/>
              <a:ext cx="1735287" cy="1483880"/>
            </a:xfrm>
            <a:prstGeom prst="bentConnector4">
              <a:avLst>
                <a:gd name="adj1" fmla="val 10355"/>
                <a:gd name="adj2" fmla="val 115406"/>
              </a:avLst>
            </a:prstGeom>
            <a:ln w="38100" cap="sq">
              <a:solidFill>
                <a:srgbClr val="FB8A0D"/>
              </a:solidFill>
              <a:miter lim="800000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矢印コネクタ 41"/>
            <p:cNvCxnSpPr/>
            <p:nvPr/>
          </p:nvCxnSpPr>
          <p:spPr>
            <a:xfrm rot="16200000" flipH="1">
              <a:off x="3902027" y="4697076"/>
              <a:ext cx="273142" cy="0"/>
            </a:xfrm>
            <a:prstGeom prst="straightConnector1">
              <a:avLst/>
            </a:prstGeom>
            <a:ln w="38100" cap="sq">
              <a:solidFill>
                <a:srgbClr val="FB8A0D"/>
              </a:solidFill>
              <a:miter lim="800000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図形 43"/>
            <p:cNvCxnSpPr>
              <a:stCxn id="11" idx="1"/>
              <a:endCxn id="25" idx="0"/>
            </p:cNvCxnSpPr>
            <p:nvPr/>
          </p:nvCxnSpPr>
          <p:spPr>
            <a:xfrm rot="10800000" flipV="1">
              <a:off x="1758346" y="2337936"/>
              <a:ext cx="1223499" cy="615174"/>
            </a:xfrm>
            <a:prstGeom prst="bentConnector2">
              <a:avLst/>
            </a:prstGeom>
            <a:ln w="38100" cap="sq">
              <a:solidFill>
                <a:srgbClr val="FB8A0D"/>
              </a:solidFill>
              <a:miter lim="800000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カギ線コネクタ 45"/>
            <p:cNvCxnSpPr>
              <a:stCxn id="25" idx="2"/>
              <a:endCxn id="39" idx="0"/>
            </p:cNvCxnSpPr>
            <p:nvPr/>
          </p:nvCxnSpPr>
          <p:spPr>
            <a:xfrm rot="16200000" flipH="1">
              <a:off x="1700666" y="3637640"/>
              <a:ext cx="2918028" cy="2802671"/>
            </a:xfrm>
            <a:prstGeom prst="bentConnector3">
              <a:avLst>
                <a:gd name="adj1" fmla="val 87840"/>
              </a:avLst>
            </a:prstGeom>
            <a:ln w="38100" cap="sq">
              <a:solidFill>
                <a:srgbClr val="FB8A0D"/>
              </a:solidFill>
              <a:miter lim="800000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フローチャート: 処理 24"/>
            <p:cNvSpPr/>
            <p:nvPr/>
          </p:nvSpPr>
          <p:spPr>
            <a:xfrm>
              <a:off x="382431" y="2953110"/>
              <a:ext cx="2751827" cy="626852"/>
            </a:xfrm>
            <a:prstGeom prst="flowChartProcess">
              <a:avLst/>
            </a:prstGeom>
            <a:solidFill>
              <a:srgbClr val="B97803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Mode Choice to</a:t>
              </a:r>
            </a:p>
            <a:p>
              <a:pPr algn="ctr"/>
              <a:r>
                <a:rPr lang="en-US" dirty="0" smtClean="0"/>
                <a:t>Next Fixed Activity</a:t>
              </a:r>
              <a:endParaRPr lang="en-US" sz="1200" dirty="0"/>
            </a:p>
          </p:txBody>
        </p:sp>
        <p:cxnSp>
          <p:nvCxnSpPr>
            <p:cNvPr id="49" name="直線矢印コネクタ 48"/>
            <p:cNvCxnSpPr/>
            <p:nvPr/>
          </p:nvCxnSpPr>
          <p:spPr>
            <a:xfrm rot="5400000">
              <a:off x="3635330" y="5721482"/>
              <a:ext cx="805105" cy="1439"/>
            </a:xfrm>
            <a:prstGeom prst="straightConnector1">
              <a:avLst/>
            </a:prstGeom>
            <a:ln w="38100" cap="sq">
              <a:solidFill>
                <a:srgbClr val="FB8A0D"/>
              </a:solidFill>
              <a:miter lim="800000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テキスト ボックス 49"/>
            <p:cNvSpPr txBox="1"/>
            <p:nvPr/>
          </p:nvSpPr>
          <p:spPr>
            <a:xfrm>
              <a:off x="6409596" y="1951898"/>
              <a:ext cx="6945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6"/>
                  </a:solidFill>
                </a:rPr>
                <a:t>Yes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2069126" y="1963622"/>
              <a:ext cx="6945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6"/>
                  </a:solidFill>
                </a:rPr>
                <a:t>No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8364416" y="5023341"/>
              <a:ext cx="6945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6"/>
                  </a:solidFill>
                </a:rPr>
                <a:t>Yes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5501060" y="5035067"/>
              <a:ext cx="6945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6"/>
                  </a:solidFill>
                </a:rPr>
                <a:t>No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2338577" y="1230929"/>
              <a:ext cx="2233246" cy="3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Open Period Begins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4592508" y="6368566"/>
              <a:ext cx="21511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Open Period Ends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32" name="角丸四角形 31"/>
          <p:cNvSpPr/>
          <p:nvPr/>
        </p:nvSpPr>
        <p:spPr>
          <a:xfrm>
            <a:off x="5667555" y="2648309"/>
            <a:ext cx="3122762" cy="2199737"/>
          </a:xfrm>
          <a:prstGeom prst="roundRect">
            <a:avLst/>
          </a:prstGeom>
          <a:solidFill>
            <a:schemeClr val="accent6">
              <a:lumMod val="50000"/>
              <a:alpha val="23000"/>
            </a:schemeClr>
          </a:solidFill>
          <a:ln w="6350">
            <a:solidFill>
              <a:srgbClr val="3B9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Prism Constraints</a:t>
            </a:r>
            <a:endParaRPr lang="en-US" sz="24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25878" y="2751827"/>
            <a:ext cx="3122762" cy="966159"/>
          </a:xfrm>
          <a:prstGeom prst="roundRect">
            <a:avLst/>
          </a:prstGeom>
          <a:solidFill>
            <a:schemeClr val="accent6">
              <a:lumMod val="50000"/>
              <a:alpha val="23000"/>
            </a:schemeClr>
          </a:solidFill>
          <a:ln w="6350">
            <a:solidFill>
              <a:srgbClr val="3B9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Prism Constraints</a:t>
            </a:r>
            <a:endParaRPr lang="en-US" sz="24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角丸四角形 34"/>
          <p:cNvSpPr/>
          <p:nvPr/>
        </p:nvSpPr>
        <p:spPr>
          <a:xfrm>
            <a:off x="2852466" y="1739661"/>
            <a:ext cx="3122762" cy="1089803"/>
          </a:xfrm>
          <a:prstGeom prst="roundRect">
            <a:avLst/>
          </a:prstGeom>
          <a:solidFill>
            <a:schemeClr val="accent6">
              <a:lumMod val="50000"/>
              <a:alpha val="23000"/>
            </a:schemeClr>
          </a:solidFill>
          <a:ln w="6350">
            <a:solidFill>
              <a:srgbClr val="3B9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Prism Constraints</a:t>
            </a:r>
            <a:endParaRPr lang="en-US" sz="24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2323379" y="3893390"/>
            <a:ext cx="3122762" cy="1498120"/>
          </a:xfrm>
          <a:prstGeom prst="roundRect">
            <a:avLst/>
          </a:prstGeom>
          <a:solidFill>
            <a:schemeClr val="accent6">
              <a:lumMod val="50000"/>
              <a:alpha val="23000"/>
            </a:schemeClr>
          </a:solidFill>
          <a:ln w="6350">
            <a:solidFill>
              <a:srgbClr val="3B9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Prism Constraints</a:t>
            </a:r>
            <a:endParaRPr lang="en-US" sz="24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角丸四角形 36"/>
          <p:cNvSpPr/>
          <p:nvPr/>
        </p:nvSpPr>
        <p:spPr>
          <a:xfrm>
            <a:off x="5658926" y="4977443"/>
            <a:ext cx="3122762" cy="1035168"/>
          </a:xfrm>
          <a:prstGeom prst="roundRect">
            <a:avLst/>
          </a:prstGeom>
          <a:solidFill>
            <a:schemeClr val="accent6">
              <a:lumMod val="50000"/>
              <a:alpha val="23000"/>
            </a:schemeClr>
          </a:solidFill>
          <a:ln w="6350">
            <a:solidFill>
              <a:srgbClr val="3B9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Prism Constraints</a:t>
            </a:r>
            <a:endParaRPr lang="en-US" sz="24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 bwMode="auto">
          <a:xfrm>
            <a:off x="2155825" y="1162050"/>
            <a:ext cx="3600450" cy="900113"/>
          </a:xfrm>
          <a:prstGeom prst="rect">
            <a:avLst/>
          </a:prstGeom>
          <a:noFill/>
          <a:ln w="44450">
            <a:solidFill>
              <a:srgbClr val="ED726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chemeClr val="accent6"/>
                </a:solidFill>
              </a:rPr>
              <a:t>Simulate decisions by the first agent on the </a:t>
            </a:r>
            <a:r>
              <a:rPr lang="en-US" altLang="ja-JP" i="1" dirty="0">
                <a:solidFill>
                  <a:schemeClr val="accent6"/>
                </a:solidFill>
              </a:rPr>
              <a:t>process waiting list</a:t>
            </a:r>
            <a:endParaRPr lang="ja-JP" altLang="en-US" i="1" dirty="0">
              <a:solidFill>
                <a:schemeClr val="accent6"/>
              </a:solidFill>
            </a:endParaRPr>
          </a:p>
        </p:txBody>
      </p:sp>
      <p:sp>
        <p:nvSpPr>
          <p:cNvPr id="6" name="正方形/長方形 5"/>
          <p:cNvSpPr/>
          <p:nvPr/>
        </p:nvSpPr>
        <p:spPr bwMode="auto">
          <a:xfrm>
            <a:off x="2155825" y="2740025"/>
            <a:ext cx="3600450" cy="539750"/>
          </a:xfrm>
          <a:prstGeom prst="rect">
            <a:avLst/>
          </a:prstGeom>
          <a:noFill/>
          <a:ln w="44450">
            <a:solidFill>
              <a:srgbClr val="ED726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chemeClr val="accent6"/>
                </a:solidFill>
              </a:rPr>
              <a:t>Simulate network traffic</a:t>
            </a:r>
            <a:endParaRPr lang="ja-JP" altLang="en-US" dirty="0">
              <a:solidFill>
                <a:schemeClr val="accent6"/>
              </a:solidFill>
            </a:endParaRPr>
          </a:p>
        </p:txBody>
      </p:sp>
      <p:sp>
        <p:nvSpPr>
          <p:cNvPr id="7" name="正方形/長方形 6"/>
          <p:cNvSpPr/>
          <p:nvPr/>
        </p:nvSpPr>
        <p:spPr bwMode="auto">
          <a:xfrm>
            <a:off x="2155825" y="4259263"/>
            <a:ext cx="3600450" cy="900112"/>
          </a:xfrm>
          <a:prstGeom prst="rect">
            <a:avLst/>
          </a:prstGeom>
          <a:noFill/>
          <a:ln w="44450">
            <a:solidFill>
              <a:srgbClr val="ED726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chemeClr val="accent6"/>
                </a:solidFill>
              </a:rPr>
              <a:t>Can first agent start a new activity in the prism?</a:t>
            </a:r>
            <a:endParaRPr lang="ja-JP" altLang="en-US" dirty="0">
              <a:solidFill>
                <a:schemeClr val="accent6"/>
              </a:solidFill>
            </a:endParaRPr>
          </a:p>
        </p:txBody>
      </p:sp>
      <p:sp>
        <p:nvSpPr>
          <p:cNvPr id="8" name="正方形/長方形 7"/>
          <p:cNvSpPr/>
          <p:nvPr/>
        </p:nvSpPr>
        <p:spPr bwMode="auto">
          <a:xfrm>
            <a:off x="2155825" y="5722938"/>
            <a:ext cx="3600450" cy="900112"/>
          </a:xfrm>
          <a:prstGeom prst="rect">
            <a:avLst/>
          </a:prstGeom>
          <a:noFill/>
          <a:ln w="44450">
            <a:solidFill>
              <a:srgbClr val="ED726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chemeClr val="accent6"/>
                </a:solidFill>
              </a:rPr>
              <a:t>Place the agent on the </a:t>
            </a:r>
            <a:r>
              <a:rPr lang="en-US" altLang="ja-JP" i="1" dirty="0">
                <a:solidFill>
                  <a:schemeClr val="accent6"/>
                </a:solidFill>
              </a:rPr>
              <a:t>process waiting list </a:t>
            </a:r>
            <a:r>
              <a:rPr lang="en-US" altLang="ja-JP" dirty="0">
                <a:solidFill>
                  <a:schemeClr val="accent6"/>
                </a:solidFill>
              </a:rPr>
              <a:t>with a flag indicating the next activity</a:t>
            </a:r>
            <a:endParaRPr lang="ja-JP" altLang="en-US" dirty="0">
              <a:solidFill>
                <a:schemeClr val="accent6"/>
              </a:solidFill>
            </a:endParaRPr>
          </a:p>
        </p:txBody>
      </p:sp>
      <p:cxnSp>
        <p:nvCxnSpPr>
          <p:cNvPr id="9" name="直線矢印コネクタ 8"/>
          <p:cNvCxnSpPr>
            <a:stCxn id="6" idx="2"/>
            <a:endCxn id="7" idx="0"/>
          </p:cNvCxnSpPr>
          <p:nvPr/>
        </p:nvCxnSpPr>
        <p:spPr bwMode="auto">
          <a:xfrm rot="5400000">
            <a:off x="3467100" y="3768725"/>
            <a:ext cx="979488" cy="1588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>
            <a:stCxn id="7" idx="2"/>
            <a:endCxn id="8" idx="0"/>
          </p:cNvCxnSpPr>
          <p:nvPr/>
        </p:nvCxnSpPr>
        <p:spPr bwMode="auto">
          <a:xfrm rot="5400000">
            <a:off x="3674269" y="5441156"/>
            <a:ext cx="565150" cy="1588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>
            <a:stCxn id="5" idx="2"/>
            <a:endCxn id="6" idx="0"/>
          </p:cNvCxnSpPr>
          <p:nvPr/>
        </p:nvCxnSpPr>
        <p:spPr bwMode="auto">
          <a:xfrm rot="5400000">
            <a:off x="3617913" y="2400300"/>
            <a:ext cx="677862" cy="1588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角丸四角形 12"/>
          <p:cNvSpPr/>
          <p:nvPr/>
        </p:nvSpPr>
        <p:spPr bwMode="auto">
          <a:xfrm>
            <a:off x="457200" y="3498850"/>
            <a:ext cx="1544638" cy="1997075"/>
          </a:xfrm>
          <a:prstGeom prst="round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chemeClr val="accent6"/>
                </a:solidFill>
              </a:rPr>
              <a:t>Execute till the first activity of the agents on the </a:t>
            </a:r>
            <a:r>
              <a:rPr lang="en-US" altLang="ja-JP" i="1" dirty="0">
                <a:solidFill>
                  <a:schemeClr val="accent6"/>
                </a:solidFill>
              </a:rPr>
              <a:t>actor list </a:t>
            </a:r>
            <a:r>
              <a:rPr lang="en-US" altLang="ja-JP" dirty="0">
                <a:solidFill>
                  <a:schemeClr val="accent6"/>
                </a:solidFill>
              </a:rPr>
              <a:t>ends.</a:t>
            </a:r>
            <a:endParaRPr lang="ja-JP" altLang="en-US" dirty="0">
              <a:solidFill>
                <a:schemeClr val="accent6"/>
              </a:solidFill>
            </a:endParaRPr>
          </a:p>
        </p:txBody>
      </p:sp>
      <p:sp>
        <p:nvSpPr>
          <p:cNvPr id="14" name="角丸四角形 13"/>
          <p:cNvSpPr/>
          <p:nvPr/>
        </p:nvSpPr>
        <p:spPr bwMode="auto">
          <a:xfrm>
            <a:off x="4865688" y="3502025"/>
            <a:ext cx="2184400" cy="546100"/>
          </a:xfrm>
          <a:prstGeom prst="round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chemeClr val="accent6"/>
                </a:solidFill>
              </a:rPr>
              <a:t>Execution termination time? </a:t>
            </a:r>
            <a:endParaRPr lang="ja-JP" altLang="en-US" dirty="0">
              <a:solidFill>
                <a:schemeClr val="accent6"/>
              </a:solidFill>
            </a:endParaRPr>
          </a:p>
        </p:txBody>
      </p:sp>
      <p:cxnSp>
        <p:nvCxnSpPr>
          <p:cNvPr id="16" name="直線矢印コネクタ 15"/>
          <p:cNvCxnSpPr>
            <a:stCxn id="14" idx="1"/>
          </p:cNvCxnSpPr>
          <p:nvPr/>
        </p:nvCxnSpPr>
        <p:spPr bwMode="auto">
          <a:xfrm rot="10800000" flipV="1">
            <a:off x="3976688" y="3775075"/>
            <a:ext cx="889000" cy="1588"/>
          </a:xfrm>
          <a:prstGeom prst="straightConnector1">
            <a:avLst/>
          </a:prstGeom>
          <a:ln w="34925">
            <a:solidFill>
              <a:schemeClr val="accent6">
                <a:lumMod val="60000"/>
                <a:lumOff val="40000"/>
              </a:schemeClr>
            </a:solidFill>
            <a:miter lim="800000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正方形/長方形 32"/>
          <p:cNvSpPr/>
          <p:nvPr/>
        </p:nvSpPr>
        <p:spPr bwMode="auto">
          <a:xfrm>
            <a:off x="6475413" y="1397000"/>
            <a:ext cx="2401887" cy="398463"/>
          </a:xfrm>
          <a:prstGeom prst="rect">
            <a:avLst/>
          </a:prstGeom>
          <a:noFill/>
          <a:ln>
            <a:solidFill>
              <a:srgbClr val="FB8A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dirty="0">
                <a:solidFill>
                  <a:schemeClr val="accent6"/>
                </a:solidFill>
              </a:rPr>
              <a:t>Event Manager</a:t>
            </a:r>
            <a:endParaRPr lang="ja-JP" altLang="en-US" sz="2400" b="1" dirty="0">
              <a:solidFill>
                <a:schemeClr val="accent6"/>
              </a:solidFill>
            </a:endParaRPr>
          </a:p>
        </p:txBody>
      </p:sp>
      <p:sp>
        <p:nvSpPr>
          <p:cNvPr id="34" name="正方形/長方形 33"/>
          <p:cNvSpPr/>
          <p:nvPr/>
        </p:nvSpPr>
        <p:spPr bwMode="auto">
          <a:xfrm>
            <a:off x="6475413" y="2813050"/>
            <a:ext cx="2452687" cy="398463"/>
          </a:xfrm>
          <a:prstGeom prst="rect">
            <a:avLst/>
          </a:prstGeom>
          <a:noFill/>
          <a:ln>
            <a:solidFill>
              <a:srgbClr val="FB8A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dirty="0">
                <a:solidFill>
                  <a:schemeClr val="accent6"/>
                </a:solidFill>
              </a:rPr>
              <a:t>Traffic Simulator</a:t>
            </a:r>
            <a:endParaRPr lang="ja-JP" altLang="en-US" sz="2400" b="1" dirty="0">
              <a:solidFill>
                <a:schemeClr val="accent6"/>
              </a:solidFill>
            </a:endParaRPr>
          </a:p>
        </p:txBody>
      </p:sp>
      <p:sp>
        <p:nvSpPr>
          <p:cNvPr id="35" name="正方形/長方形 34"/>
          <p:cNvSpPr/>
          <p:nvPr/>
        </p:nvSpPr>
        <p:spPr bwMode="auto">
          <a:xfrm>
            <a:off x="6475413" y="4483100"/>
            <a:ext cx="2452687" cy="3984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dirty="0">
                <a:solidFill>
                  <a:schemeClr val="accent6"/>
                </a:solidFill>
              </a:rPr>
              <a:t>Prism Enforcer</a:t>
            </a:r>
            <a:endParaRPr lang="ja-JP" altLang="en-US" sz="2400" b="1" dirty="0">
              <a:solidFill>
                <a:schemeClr val="accent6"/>
              </a:solidFill>
            </a:endParaRPr>
          </a:p>
        </p:txBody>
      </p:sp>
      <p:cxnSp>
        <p:nvCxnSpPr>
          <p:cNvPr id="66" name="カギ線コネクタ 65"/>
          <p:cNvCxnSpPr/>
          <p:nvPr/>
        </p:nvCxnSpPr>
        <p:spPr bwMode="auto">
          <a:xfrm rot="10800000">
            <a:off x="2147888" y="1630363"/>
            <a:ext cx="1587" cy="4560887"/>
          </a:xfrm>
          <a:prstGeom prst="bentConnector3">
            <a:avLst>
              <a:gd name="adj1" fmla="val 116891220"/>
            </a:avLst>
          </a:prstGeom>
          <a:ln w="38100" cap="sq">
            <a:solidFill>
              <a:srgbClr val="378576"/>
            </a:solidFill>
            <a:miter lim="800000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図形 75"/>
          <p:cNvCxnSpPr/>
          <p:nvPr/>
        </p:nvCxnSpPr>
        <p:spPr bwMode="auto">
          <a:xfrm rot="10800000">
            <a:off x="1014349" y="1674813"/>
            <a:ext cx="1104900" cy="1335087"/>
          </a:xfrm>
          <a:prstGeom prst="bentConnector2">
            <a:avLst/>
          </a:prstGeom>
          <a:ln w="38100" cap="sq">
            <a:solidFill>
              <a:srgbClr val="378576"/>
            </a:solidFill>
            <a:miter lim="800000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カギ線コネクタ 80"/>
          <p:cNvCxnSpPr>
            <a:stCxn id="13" idx="0"/>
          </p:cNvCxnSpPr>
          <p:nvPr/>
        </p:nvCxnSpPr>
        <p:spPr bwMode="auto">
          <a:xfrm rot="5400000" flipH="1" flipV="1">
            <a:off x="1193007" y="3055144"/>
            <a:ext cx="481012" cy="406400"/>
          </a:xfrm>
          <a:prstGeom prst="bentConnector3">
            <a:avLst>
              <a:gd name="adj1" fmla="val 50000"/>
            </a:avLst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タイトル 84"/>
          <p:cNvSpPr>
            <a:spLocks noGrp="1"/>
          </p:cNvSpPr>
          <p:nvPr>
            <p:ph type="title"/>
          </p:nvPr>
        </p:nvSpPr>
        <p:spPr>
          <a:xfrm>
            <a:off x="1371600" y="0"/>
            <a:ext cx="7600950" cy="99060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Processing Multiple Agents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5529263" y="5335588"/>
            <a:ext cx="2857500" cy="1341437"/>
          </a:xfrm>
          <a:prstGeom prst="rect">
            <a:avLst/>
          </a:prstGeom>
          <a:noFill/>
          <a:ln w="444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000" b="1" dirty="0">
              <a:solidFill>
                <a:schemeClr val="tx1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b="1" dirty="0">
                <a:solidFill>
                  <a:srgbClr val="7030A0"/>
                </a:solidFill>
                <a:latin typeface="+mj-lt"/>
                <a:ea typeface="HGPｺﾞｼｯｸM" pitchFamily="50" charset="-128"/>
              </a:rPr>
              <a:t>Traffic Simulator</a:t>
            </a:r>
          </a:p>
          <a:p>
            <a:pPr marL="95250" indent="-952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schemeClr val="tx1"/>
                </a:solidFill>
                <a:latin typeface="+mj-lt"/>
              </a:rPr>
              <a:t>　　　　</a:t>
            </a:r>
            <a:endParaRPr lang="en-US" altLang="ja-JP" sz="20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rot="5400000">
            <a:off x="6891338" y="4983163"/>
            <a:ext cx="706437" cy="1587"/>
          </a:xfrm>
          <a:prstGeom prst="straightConnector1">
            <a:avLst/>
          </a:prstGeom>
          <a:ln w="63500">
            <a:solidFill>
              <a:srgbClr val="C00000"/>
            </a:solidFill>
            <a:miter lim="800000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>
            <a:spLocks noChangeArrowheads="1"/>
          </p:cNvSpPr>
          <p:nvPr/>
        </p:nvSpPr>
        <p:spPr bwMode="auto">
          <a:xfrm>
            <a:off x="7212013" y="4697413"/>
            <a:ext cx="11080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b="1" dirty="0">
                <a:solidFill>
                  <a:srgbClr val="7030A0"/>
                </a:solidFill>
                <a:latin typeface="+mj-lt"/>
              </a:rPr>
              <a:t>Trip Starts</a:t>
            </a:r>
            <a:endParaRPr lang="ja-JP" altLang="en-US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4041775" y="1166813"/>
            <a:ext cx="14636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b="1" dirty="0">
                <a:solidFill>
                  <a:srgbClr val="7030A0"/>
                </a:solidFill>
                <a:latin typeface="+mj-lt"/>
              </a:rPr>
              <a:t>Activity Time</a:t>
            </a:r>
          </a:p>
        </p:txBody>
      </p:sp>
      <p:sp>
        <p:nvSpPr>
          <p:cNvPr id="11" name="テキスト ボックス 10"/>
          <p:cNvSpPr txBox="1">
            <a:spLocks noChangeArrowheads="1"/>
          </p:cNvSpPr>
          <p:nvPr/>
        </p:nvSpPr>
        <p:spPr bwMode="auto">
          <a:xfrm>
            <a:off x="4243389" y="2543175"/>
            <a:ext cx="102194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b="1" dirty="0">
                <a:solidFill>
                  <a:srgbClr val="7030A0"/>
                </a:solidFill>
                <a:latin typeface="+mj-lt"/>
              </a:rPr>
              <a:t>Travel Time, Mode</a:t>
            </a:r>
          </a:p>
        </p:txBody>
      </p:sp>
      <p:cxnSp>
        <p:nvCxnSpPr>
          <p:cNvPr id="12" name="直線矢印コネクタ 11"/>
          <p:cNvCxnSpPr/>
          <p:nvPr/>
        </p:nvCxnSpPr>
        <p:spPr>
          <a:xfrm rot="10800000" flipV="1">
            <a:off x="4048125" y="3921125"/>
            <a:ext cx="1447800" cy="4763"/>
          </a:xfrm>
          <a:prstGeom prst="straightConnector1">
            <a:avLst/>
          </a:prstGeom>
          <a:ln w="63500">
            <a:solidFill>
              <a:srgbClr val="C00000"/>
            </a:solidFill>
            <a:miter lim="800000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rot="10800000" flipV="1">
            <a:off x="4057650" y="4670425"/>
            <a:ext cx="1584325" cy="947738"/>
          </a:xfrm>
          <a:prstGeom prst="straightConnector1">
            <a:avLst/>
          </a:prstGeom>
          <a:ln w="63500">
            <a:solidFill>
              <a:srgbClr val="C00000"/>
            </a:solidFill>
            <a:miter lim="800000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rot="5400000" flipH="1" flipV="1">
            <a:off x="6176963" y="4983163"/>
            <a:ext cx="706437" cy="1587"/>
          </a:xfrm>
          <a:prstGeom prst="straightConnector1">
            <a:avLst/>
          </a:prstGeom>
          <a:ln w="63500">
            <a:solidFill>
              <a:srgbClr val="C00000"/>
            </a:solidFill>
            <a:miter lim="800000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>
            <a:off x="4059238" y="1808163"/>
            <a:ext cx="1462087" cy="3175"/>
          </a:xfrm>
          <a:prstGeom prst="straightConnector1">
            <a:avLst/>
          </a:prstGeom>
          <a:ln w="63500">
            <a:solidFill>
              <a:srgbClr val="C00000"/>
            </a:solidFill>
            <a:miter lim="800000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グループ化 45"/>
          <p:cNvGrpSpPr>
            <a:grpSpLocks/>
          </p:cNvGrpSpPr>
          <p:nvPr/>
        </p:nvGrpSpPr>
        <p:grpSpPr bwMode="auto">
          <a:xfrm>
            <a:off x="742950" y="1033463"/>
            <a:ext cx="3286125" cy="1692275"/>
            <a:chOff x="743522" y="1033271"/>
            <a:chExt cx="3286125" cy="1692897"/>
          </a:xfrm>
        </p:grpSpPr>
        <p:sp>
          <p:nvSpPr>
            <p:cNvPr id="6" name="正方形/長方形 5"/>
            <p:cNvSpPr/>
            <p:nvPr/>
          </p:nvSpPr>
          <p:spPr bwMode="auto">
            <a:xfrm>
              <a:off x="743522" y="1033271"/>
              <a:ext cx="3286125" cy="1692897"/>
            </a:xfrm>
            <a:prstGeom prst="rect">
              <a:avLst/>
            </a:prstGeom>
            <a:noFill/>
            <a:ln w="444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400" b="1" dirty="0">
                <a:solidFill>
                  <a:schemeClr val="tx1"/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000" b="1" dirty="0">
                  <a:solidFill>
                    <a:schemeClr val="accent6"/>
                  </a:solidFill>
                  <a:latin typeface="+mj-lt"/>
                  <a:ea typeface="HGPｺﾞｼｯｸM" pitchFamily="50" charset="-128"/>
                </a:rPr>
                <a:t>Activity Timer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400" b="1" dirty="0">
                <a:solidFill>
                  <a:schemeClr val="tx1"/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400" b="1" dirty="0">
                <a:solidFill>
                  <a:schemeClr val="tx1"/>
                </a:solidFill>
                <a:latin typeface="+mj-lt"/>
              </a:endParaRPr>
            </a:p>
            <a:p>
              <a:pPr marL="84138" indent="-8413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400" b="1" dirty="0">
                <a:solidFill>
                  <a:schemeClr val="tx1"/>
                </a:solidFill>
                <a:latin typeface="+mj-lt"/>
              </a:endParaRPr>
            </a:p>
            <a:p>
              <a:pPr marL="84138" indent="-841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200" dirty="0">
                  <a:solidFill>
                    <a:schemeClr val="tx1"/>
                  </a:solidFill>
                  <a:latin typeface="+mj-lt"/>
                </a:rPr>
                <a:t>		</a:t>
              </a:r>
            </a:p>
          </p:txBody>
        </p:sp>
        <p:sp>
          <p:nvSpPr>
            <p:cNvPr id="7" name="正方形/長方形 6"/>
            <p:cNvSpPr/>
            <p:nvPr/>
          </p:nvSpPr>
          <p:spPr bwMode="auto">
            <a:xfrm>
              <a:off x="1243585" y="1879719"/>
              <a:ext cx="2303462" cy="61458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dirty="0">
                  <a:solidFill>
                    <a:schemeClr val="accent6"/>
                  </a:solidFill>
                  <a:latin typeface="+mj-lt"/>
                </a:rPr>
                <a:t>Simulates activity time and duration</a:t>
              </a:r>
              <a:endParaRPr lang="ja-JP" altLang="en-US" dirty="0">
                <a:solidFill>
                  <a:schemeClr val="accent6"/>
                </a:solidFill>
                <a:latin typeface="+mj-lt"/>
              </a:endParaRPr>
            </a:p>
          </p:txBody>
        </p:sp>
      </p:grpSp>
      <p:grpSp>
        <p:nvGrpSpPr>
          <p:cNvPr id="3" name="グループ化 44"/>
          <p:cNvGrpSpPr>
            <a:grpSpLocks/>
          </p:cNvGrpSpPr>
          <p:nvPr/>
        </p:nvGrpSpPr>
        <p:grpSpPr bwMode="auto">
          <a:xfrm>
            <a:off x="742950" y="2867025"/>
            <a:ext cx="3286125" cy="2116138"/>
            <a:chOff x="743522" y="2867243"/>
            <a:chExt cx="3286125" cy="2116122"/>
          </a:xfrm>
        </p:grpSpPr>
        <p:grpSp>
          <p:nvGrpSpPr>
            <p:cNvPr id="5" name="グループ化 28"/>
            <p:cNvGrpSpPr>
              <a:grpSpLocks/>
            </p:cNvGrpSpPr>
            <p:nvPr/>
          </p:nvGrpSpPr>
          <p:grpSpPr bwMode="auto">
            <a:xfrm>
              <a:off x="743522" y="2867243"/>
              <a:ext cx="3286125" cy="2116122"/>
              <a:chOff x="285720" y="4714884"/>
              <a:chExt cx="3194866" cy="1512805"/>
            </a:xfrm>
          </p:grpSpPr>
          <p:sp>
            <p:nvSpPr>
              <p:cNvPr id="20" name="正方形/長方形 19"/>
              <p:cNvSpPr/>
              <p:nvPr/>
            </p:nvSpPr>
            <p:spPr>
              <a:xfrm>
                <a:off x="494081" y="5319779"/>
                <a:ext cx="2785861" cy="35748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dirty="0">
                    <a:solidFill>
                      <a:schemeClr val="accent6"/>
                    </a:solidFill>
                    <a:latin typeface="+mj-lt"/>
                  </a:rPr>
                  <a:t>Simulates activity type</a:t>
                </a:r>
                <a:endParaRPr lang="ja-JP" altLang="en-US" dirty="0">
                  <a:solidFill>
                    <a:schemeClr val="accent6"/>
                  </a:solidFill>
                  <a:latin typeface="+mj-lt"/>
                </a:endParaRPr>
              </a:p>
            </p:txBody>
          </p:sp>
          <p:sp>
            <p:nvSpPr>
              <p:cNvPr id="21" name="正方形/長方形 20"/>
              <p:cNvSpPr/>
              <p:nvPr/>
            </p:nvSpPr>
            <p:spPr>
              <a:xfrm>
                <a:off x="494081" y="5773734"/>
                <a:ext cx="2785861" cy="35748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dirty="0">
                    <a:solidFill>
                      <a:schemeClr val="accent6"/>
                    </a:solidFill>
                    <a:latin typeface="+mj-lt"/>
                  </a:rPr>
                  <a:t>Select destination-mode</a:t>
                </a:r>
                <a:endParaRPr lang="ja-JP" altLang="en-US" dirty="0">
                  <a:solidFill>
                    <a:schemeClr val="accent6"/>
                  </a:solidFill>
                  <a:latin typeface="+mj-lt"/>
                </a:endParaRPr>
              </a:p>
            </p:txBody>
          </p:sp>
          <p:sp>
            <p:nvSpPr>
              <p:cNvPr id="22" name="正方形/長方形 21"/>
              <p:cNvSpPr/>
              <p:nvPr/>
            </p:nvSpPr>
            <p:spPr>
              <a:xfrm>
                <a:off x="285720" y="4714884"/>
                <a:ext cx="3194866" cy="1512805"/>
              </a:xfrm>
              <a:prstGeom prst="rect">
                <a:avLst/>
              </a:prstGeom>
              <a:noFill/>
              <a:ln w="444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ja-JP" sz="2400" b="1" dirty="0">
                  <a:solidFill>
                    <a:schemeClr val="tx1"/>
                  </a:solidFill>
                  <a:latin typeface="+mj-lt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ja-JP" sz="2000" b="1" dirty="0">
                  <a:solidFill>
                    <a:schemeClr val="tx1"/>
                  </a:solidFill>
                  <a:latin typeface="+mj-lt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ja-JP" sz="1200" b="1" dirty="0">
                  <a:solidFill>
                    <a:schemeClr val="tx1"/>
                  </a:solidFill>
                  <a:latin typeface="+mj-lt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ja-JP" sz="1200" b="1" dirty="0">
                  <a:solidFill>
                    <a:schemeClr val="tx1"/>
                  </a:solidFill>
                  <a:latin typeface="+mj-lt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ja-JP" sz="1200" b="1" dirty="0">
                  <a:solidFill>
                    <a:schemeClr val="tx1"/>
                  </a:solidFill>
                  <a:latin typeface="+mj-lt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ja-JP" sz="1200" b="1" dirty="0">
                  <a:solidFill>
                    <a:schemeClr val="tx1"/>
                  </a:solidFill>
                  <a:latin typeface="+mj-lt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ja-JP" sz="1200" b="1" dirty="0">
                  <a:solidFill>
                    <a:schemeClr val="tx1"/>
                  </a:solidFill>
                  <a:latin typeface="+mj-lt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ja-JP" sz="1200" b="1" dirty="0">
                  <a:solidFill>
                    <a:schemeClr val="tx1"/>
                  </a:solidFill>
                  <a:latin typeface="+mj-lt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ja-JP" sz="1200" b="1" dirty="0">
                  <a:solidFill>
                    <a:schemeClr val="tx1"/>
                  </a:solidFill>
                  <a:latin typeface="+mj-lt"/>
                </a:endParaRPr>
              </a:p>
              <a:p>
                <a:pPr marL="82550" indent="-825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ja-JP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sp>
          <p:nvSpPr>
            <p:cNvPr id="2073" name="正方形/長方形 18"/>
            <p:cNvSpPr>
              <a:spLocks noChangeArrowheads="1"/>
            </p:cNvSpPr>
            <p:nvPr/>
          </p:nvSpPr>
          <p:spPr bwMode="auto">
            <a:xfrm>
              <a:off x="1500760" y="2949792"/>
              <a:ext cx="1760537" cy="69849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2000" b="1" dirty="0">
                  <a:solidFill>
                    <a:schemeClr val="accent6"/>
                  </a:solidFill>
                  <a:latin typeface="+mj-lt"/>
                  <a:ea typeface="HGPｺﾞｼｯｸM" pitchFamily="50" charset="-128"/>
                </a:rPr>
                <a:t>Activity Type</a:t>
              </a:r>
            </a:p>
            <a:p>
              <a:pPr algn="ctr">
                <a:defRPr/>
              </a:pPr>
              <a:r>
                <a:rPr lang="en-US" altLang="ja-JP" sz="2000" b="1" dirty="0">
                  <a:solidFill>
                    <a:schemeClr val="accent6"/>
                  </a:solidFill>
                  <a:latin typeface="+mj-lt"/>
                  <a:ea typeface="HGPｺﾞｼｯｸM" pitchFamily="50" charset="-128"/>
                </a:rPr>
                <a:t>Generator</a:t>
              </a:r>
              <a:endParaRPr lang="ja-JP" altLang="en-US" sz="2000" dirty="0">
                <a:solidFill>
                  <a:schemeClr val="accent6"/>
                </a:solidFill>
                <a:latin typeface="+mj-lt"/>
                <a:ea typeface="HGPｺﾞｼｯｸM" pitchFamily="50" charset="-128"/>
              </a:endParaRPr>
            </a:p>
          </p:txBody>
        </p:sp>
      </p:grpSp>
      <p:sp>
        <p:nvSpPr>
          <p:cNvPr id="26" name="テキスト ボックス 25"/>
          <p:cNvSpPr txBox="1">
            <a:spLocks noChangeArrowheads="1"/>
          </p:cNvSpPr>
          <p:nvPr/>
        </p:nvSpPr>
        <p:spPr bwMode="auto">
          <a:xfrm>
            <a:off x="4270375" y="5335588"/>
            <a:ext cx="12858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b="1" dirty="0">
                <a:solidFill>
                  <a:srgbClr val="7030A0"/>
                </a:solidFill>
                <a:latin typeface="+mj-lt"/>
              </a:rPr>
              <a:t>Activity Complete</a:t>
            </a:r>
            <a:endParaRPr lang="ja-JP" altLang="en-US" b="1" dirty="0">
              <a:solidFill>
                <a:srgbClr val="7030A0"/>
              </a:solidFill>
              <a:latin typeface="+mj-lt"/>
            </a:endParaRPr>
          </a:p>
        </p:txBody>
      </p:sp>
      <p:grpSp>
        <p:nvGrpSpPr>
          <p:cNvPr id="14" name="グループ化 50"/>
          <p:cNvGrpSpPr>
            <a:grpSpLocks/>
          </p:cNvGrpSpPr>
          <p:nvPr/>
        </p:nvGrpSpPr>
        <p:grpSpPr bwMode="auto">
          <a:xfrm>
            <a:off x="742950" y="5194300"/>
            <a:ext cx="3286125" cy="1482725"/>
            <a:chOff x="743522" y="5194977"/>
            <a:chExt cx="3286125" cy="1481285"/>
          </a:xfrm>
        </p:grpSpPr>
        <p:sp>
          <p:nvSpPr>
            <p:cNvPr id="29" name="正方形/長方形 28"/>
            <p:cNvSpPr/>
            <p:nvPr/>
          </p:nvSpPr>
          <p:spPr>
            <a:xfrm>
              <a:off x="743522" y="5194977"/>
              <a:ext cx="3286125" cy="1481285"/>
            </a:xfrm>
            <a:prstGeom prst="rect">
              <a:avLst/>
            </a:prstGeom>
            <a:noFill/>
            <a:ln w="444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latin typeface="+mj-lt"/>
              </a:endParaRPr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957835" y="5900729"/>
              <a:ext cx="2794000" cy="5931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dirty="0">
                  <a:solidFill>
                    <a:schemeClr val="accent6"/>
                  </a:solidFill>
                  <a:latin typeface="+mj-lt"/>
                </a:rPr>
                <a:t>Determine feasibility of the trip</a:t>
              </a:r>
              <a:endParaRPr lang="ja-JP" altLang="en-US" dirty="0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2065" name="正方形/長方形 30"/>
            <p:cNvSpPr>
              <a:spLocks noChangeArrowheads="1"/>
            </p:cNvSpPr>
            <p:nvPr/>
          </p:nvSpPr>
          <p:spPr bwMode="auto">
            <a:xfrm>
              <a:off x="1361060" y="5336128"/>
              <a:ext cx="2022475" cy="394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2000" b="1" dirty="0">
                  <a:solidFill>
                    <a:schemeClr val="accent6"/>
                  </a:solidFill>
                  <a:latin typeface="+mj-lt"/>
                  <a:ea typeface="HGPｺﾞｼｯｸM" pitchFamily="50" charset="-128"/>
                </a:rPr>
                <a:t>Prism Enforcer</a:t>
              </a:r>
              <a:endParaRPr lang="ja-JP" altLang="en-US" sz="2000" dirty="0">
                <a:solidFill>
                  <a:schemeClr val="accent6"/>
                </a:solidFill>
                <a:latin typeface="+mj-lt"/>
                <a:ea typeface="HGPｺﾞｼｯｸM" pitchFamily="50" charset="-128"/>
              </a:endParaRPr>
            </a:p>
          </p:txBody>
        </p:sp>
      </p:grpSp>
      <p:cxnSp>
        <p:nvCxnSpPr>
          <p:cNvPr id="36" name="直線矢印コネクタ 35"/>
          <p:cNvCxnSpPr/>
          <p:nvPr/>
        </p:nvCxnSpPr>
        <p:spPr>
          <a:xfrm>
            <a:off x="4059238" y="3424238"/>
            <a:ext cx="1470025" cy="7937"/>
          </a:xfrm>
          <a:prstGeom prst="straightConnector1">
            <a:avLst/>
          </a:prstGeom>
          <a:ln w="63500">
            <a:solidFill>
              <a:srgbClr val="C00000"/>
            </a:solidFill>
            <a:miter lim="800000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 rot="10800000">
            <a:off x="4048125" y="2232025"/>
            <a:ext cx="1438275" cy="1588"/>
          </a:xfrm>
          <a:prstGeom prst="straightConnector1">
            <a:avLst/>
          </a:prstGeom>
          <a:ln w="63500">
            <a:solidFill>
              <a:srgbClr val="C00000"/>
            </a:solidFill>
            <a:miter lim="800000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 flipV="1">
            <a:off x="4087813" y="4551363"/>
            <a:ext cx="1397000" cy="814387"/>
          </a:xfrm>
          <a:prstGeom prst="straightConnector1">
            <a:avLst/>
          </a:prstGeom>
          <a:ln w="63500">
            <a:solidFill>
              <a:srgbClr val="C00000"/>
            </a:solidFill>
            <a:miter lim="800000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グループ化 48"/>
          <p:cNvGrpSpPr>
            <a:grpSpLocks/>
          </p:cNvGrpSpPr>
          <p:nvPr/>
        </p:nvGrpSpPr>
        <p:grpSpPr bwMode="auto">
          <a:xfrm>
            <a:off x="5529263" y="1033463"/>
            <a:ext cx="2857500" cy="3597275"/>
            <a:chOff x="5529834" y="1033271"/>
            <a:chExt cx="2857500" cy="3597407"/>
          </a:xfrm>
        </p:grpSpPr>
        <p:sp>
          <p:nvSpPr>
            <p:cNvPr id="24" name="正方形/長方形 23"/>
            <p:cNvSpPr/>
            <p:nvPr/>
          </p:nvSpPr>
          <p:spPr bwMode="auto">
            <a:xfrm>
              <a:off x="5529834" y="1033271"/>
              <a:ext cx="2857500" cy="3597407"/>
            </a:xfrm>
            <a:prstGeom prst="rect">
              <a:avLst/>
            </a:prstGeom>
            <a:noFill/>
            <a:ln w="444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2000" b="1" dirty="0">
                <a:solidFill>
                  <a:schemeClr val="tx1"/>
                </a:solidFill>
                <a:latin typeface="+mj-lt"/>
                <a:ea typeface="HGPｺﾞｼｯｸM" pitchFamily="50" charset="-128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2000" b="1" dirty="0">
                <a:solidFill>
                  <a:schemeClr val="tx1"/>
                </a:solidFill>
                <a:latin typeface="+mj-lt"/>
                <a:ea typeface="HGPｺﾞｼｯｸM" pitchFamily="50" charset="-128"/>
              </a:endParaRPr>
            </a:p>
          </p:txBody>
        </p:sp>
        <p:sp>
          <p:nvSpPr>
            <p:cNvPr id="2071" name="テキスト ボックス 24"/>
            <p:cNvSpPr txBox="1">
              <a:spLocks noChangeArrowheads="1"/>
            </p:cNvSpPr>
            <p:nvPr/>
          </p:nvSpPr>
          <p:spPr bwMode="auto">
            <a:xfrm>
              <a:off x="5910834" y="1734972"/>
              <a:ext cx="2108200" cy="395302"/>
            </a:xfrm>
            <a:prstGeom prst="rect">
              <a:avLst/>
            </a:prstGeom>
            <a:noFill/>
            <a:ln w="25400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ja-JP" sz="2000" b="1" dirty="0">
                  <a:solidFill>
                    <a:schemeClr val="accent6"/>
                  </a:solidFill>
                  <a:latin typeface="+mj-lt"/>
                  <a:ea typeface="HGPｺﾞｼｯｸM" pitchFamily="50" charset="-128"/>
                </a:rPr>
                <a:t>Event Manager</a:t>
              </a:r>
              <a:endParaRPr lang="ja-JP" altLang="en-US" sz="2000" b="1" dirty="0">
                <a:solidFill>
                  <a:schemeClr val="accent6"/>
                </a:solidFill>
                <a:latin typeface="+mj-lt"/>
                <a:ea typeface="HGPｺﾞｼｯｸM" pitchFamily="50" charset="-128"/>
              </a:endParaRPr>
            </a:p>
          </p:txBody>
        </p:sp>
      </p:grpSp>
      <p:sp>
        <p:nvSpPr>
          <p:cNvPr id="47" name="正方形/長方形 46"/>
          <p:cNvSpPr/>
          <p:nvPr/>
        </p:nvSpPr>
        <p:spPr>
          <a:xfrm>
            <a:off x="5957888" y="2800350"/>
            <a:ext cx="2000250" cy="127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chemeClr val="accent6"/>
                </a:solidFill>
                <a:latin typeface="+mj-lt"/>
              </a:rPr>
              <a:t>Processes agents on the </a:t>
            </a:r>
            <a:r>
              <a:rPr lang="en-US" altLang="ja-JP" i="1" dirty="0">
                <a:solidFill>
                  <a:schemeClr val="accent6"/>
                </a:solidFill>
                <a:latin typeface="+mj-lt"/>
              </a:rPr>
              <a:t>process waiting list</a:t>
            </a:r>
            <a:endParaRPr lang="ja-JP" altLang="en-US" i="1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44" name="タイトル 1"/>
          <p:cNvSpPr>
            <a:spLocks noGrp="1"/>
          </p:cNvSpPr>
          <p:nvPr>
            <p:ph type="title"/>
          </p:nvPr>
        </p:nvSpPr>
        <p:spPr>
          <a:xfrm>
            <a:off x="1371600" y="0"/>
            <a:ext cx="7593013" cy="99060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Working of the</a:t>
            </a:r>
            <a:br>
              <a:rPr lang="en-US" sz="3200" dirty="0" smtClean="0"/>
            </a:br>
            <a:r>
              <a:rPr lang="en-US" sz="3200" dirty="0" smtClean="0"/>
              <a:t>Integrated Activity-Network Simulator</a:t>
            </a:r>
            <a:endParaRPr lang="en-US" sz="3200" dirty="0"/>
          </a:p>
        </p:txBody>
      </p:sp>
      <p:sp>
        <p:nvSpPr>
          <p:cNvPr id="50" name="テキスト ボックス 49"/>
          <p:cNvSpPr txBox="1">
            <a:spLocks noChangeArrowheads="1"/>
          </p:cNvSpPr>
          <p:nvPr/>
        </p:nvSpPr>
        <p:spPr bwMode="auto">
          <a:xfrm>
            <a:off x="3913188" y="4800600"/>
            <a:ext cx="750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OK</a:t>
            </a:r>
          </a:p>
        </p:txBody>
      </p:sp>
      <p:sp>
        <p:nvSpPr>
          <p:cNvPr id="34" name="テキスト ボックス 33"/>
          <p:cNvSpPr txBox="1">
            <a:spLocks noChangeArrowheads="1"/>
          </p:cNvSpPr>
          <p:nvPr/>
        </p:nvSpPr>
        <p:spPr bwMode="auto">
          <a:xfrm>
            <a:off x="5525629" y="4693311"/>
            <a:ext cx="11080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b="1" dirty="0">
                <a:solidFill>
                  <a:srgbClr val="7030A0"/>
                </a:solidFill>
                <a:latin typeface="+mj-lt"/>
              </a:rPr>
              <a:t>Trip </a:t>
            </a:r>
            <a:r>
              <a:rPr lang="en-US" altLang="ja-JP" b="1" dirty="0" smtClean="0">
                <a:solidFill>
                  <a:srgbClr val="7030A0"/>
                </a:solidFill>
                <a:latin typeface="+mj-lt"/>
              </a:rPr>
              <a:t>Ends</a:t>
            </a:r>
            <a:endParaRPr lang="ja-JP" altLang="en-US" b="1" dirty="0">
              <a:solidFill>
                <a:srgbClr val="7030A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/>
      <p:bldP spid="11" grpId="0"/>
      <p:bldP spid="26" grpId="0"/>
      <p:bldP spid="47" grpId="0" animBg="1"/>
      <p:bldP spid="50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矢印コネクタ 2"/>
          <p:cNvCxnSpPr/>
          <p:nvPr/>
        </p:nvCxnSpPr>
        <p:spPr bwMode="auto">
          <a:xfrm>
            <a:off x="1276350" y="2216150"/>
            <a:ext cx="7223125" cy="1588"/>
          </a:xfrm>
          <a:prstGeom prst="straightConnector1">
            <a:avLst/>
          </a:prstGeom>
          <a:ln w="44450">
            <a:solidFill>
              <a:srgbClr val="9900FF"/>
            </a:solidFill>
            <a:miter lim="800000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矢印コネクタ 3"/>
          <p:cNvCxnSpPr/>
          <p:nvPr/>
        </p:nvCxnSpPr>
        <p:spPr bwMode="auto">
          <a:xfrm>
            <a:off x="1255713" y="3875088"/>
            <a:ext cx="7243762" cy="3175"/>
          </a:xfrm>
          <a:prstGeom prst="straightConnector1">
            <a:avLst/>
          </a:prstGeom>
          <a:ln w="44450">
            <a:solidFill>
              <a:srgbClr val="9900FF"/>
            </a:solidFill>
            <a:miter lim="800000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矢印コネクタ 4"/>
          <p:cNvCxnSpPr/>
          <p:nvPr/>
        </p:nvCxnSpPr>
        <p:spPr bwMode="auto">
          <a:xfrm>
            <a:off x="1263650" y="5661025"/>
            <a:ext cx="7235825" cy="11113"/>
          </a:xfrm>
          <a:prstGeom prst="straightConnector1">
            <a:avLst/>
          </a:prstGeom>
          <a:ln w="44450">
            <a:solidFill>
              <a:srgbClr val="9900FF"/>
            </a:solidFill>
            <a:miter lim="800000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正方形/長方形 5"/>
          <p:cNvSpPr/>
          <p:nvPr/>
        </p:nvSpPr>
        <p:spPr bwMode="auto">
          <a:xfrm>
            <a:off x="109538" y="1074738"/>
            <a:ext cx="2978150" cy="398462"/>
          </a:xfrm>
          <a:prstGeom prst="rect">
            <a:avLst/>
          </a:prstGeom>
          <a:noFill/>
          <a:ln>
            <a:solidFill>
              <a:srgbClr val="FB8A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dirty="0">
                <a:solidFill>
                  <a:schemeClr val="accent6"/>
                </a:solidFill>
                <a:cs typeface="Arial" pitchFamily="34" charset="0"/>
              </a:rPr>
              <a:t>Decision Processor</a:t>
            </a:r>
            <a:endParaRPr lang="ja-JP" altLang="en-US" sz="24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7" name="正方形/長方形 6"/>
          <p:cNvSpPr/>
          <p:nvPr/>
        </p:nvSpPr>
        <p:spPr bwMode="auto">
          <a:xfrm>
            <a:off x="127000" y="5189538"/>
            <a:ext cx="2452688" cy="400050"/>
          </a:xfrm>
          <a:prstGeom prst="rect">
            <a:avLst/>
          </a:prstGeom>
          <a:noFill/>
          <a:ln>
            <a:solidFill>
              <a:srgbClr val="FB8A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dirty="0">
                <a:solidFill>
                  <a:schemeClr val="accent6"/>
                </a:solidFill>
              </a:rPr>
              <a:t>Traffic Simulator</a:t>
            </a:r>
            <a:endParaRPr lang="ja-JP" altLang="en-US" sz="2400" b="1" dirty="0">
              <a:solidFill>
                <a:schemeClr val="accent6"/>
              </a:solidFill>
            </a:endParaRPr>
          </a:p>
        </p:txBody>
      </p:sp>
      <p:sp>
        <p:nvSpPr>
          <p:cNvPr id="8" name="正方形/長方形 7"/>
          <p:cNvSpPr/>
          <p:nvPr/>
        </p:nvSpPr>
        <p:spPr bwMode="auto">
          <a:xfrm>
            <a:off x="101600" y="3279775"/>
            <a:ext cx="2400300" cy="398463"/>
          </a:xfrm>
          <a:prstGeom prst="rect">
            <a:avLst/>
          </a:prstGeom>
          <a:noFill/>
          <a:ln>
            <a:solidFill>
              <a:srgbClr val="FB8A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dirty="0">
                <a:solidFill>
                  <a:schemeClr val="accent6"/>
                </a:solidFill>
              </a:rPr>
              <a:t>Event Manager</a:t>
            </a:r>
            <a:endParaRPr lang="ja-JP" altLang="en-US" sz="2400" b="1" dirty="0">
              <a:solidFill>
                <a:schemeClr val="accent6"/>
              </a:solidFill>
            </a:endParaRPr>
          </a:p>
        </p:txBody>
      </p:sp>
      <p:sp>
        <p:nvSpPr>
          <p:cNvPr id="3080" name="テキスト ボックス 8"/>
          <p:cNvSpPr txBox="1">
            <a:spLocks noChangeArrowheads="1"/>
          </p:cNvSpPr>
          <p:nvPr/>
        </p:nvSpPr>
        <p:spPr bwMode="auto">
          <a:xfrm>
            <a:off x="7305675" y="5753100"/>
            <a:ext cx="150336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400" b="1" i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Time Axis</a:t>
            </a:r>
            <a:endParaRPr lang="ja-JP" altLang="en-US" sz="2400" b="1" i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直線矢印コネクタ 9"/>
          <p:cNvCxnSpPr/>
          <p:nvPr/>
        </p:nvCxnSpPr>
        <p:spPr bwMode="auto">
          <a:xfrm rot="5400000">
            <a:off x="1901825" y="3046413"/>
            <a:ext cx="1662113" cy="1587"/>
          </a:xfrm>
          <a:prstGeom prst="straightConnector1">
            <a:avLst/>
          </a:prstGeom>
          <a:ln w="38100">
            <a:solidFill>
              <a:srgbClr val="990033"/>
            </a:solidFill>
            <a:miter lim="800000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2" name="テキスト ボックス 10"/>
          <p:cNvSpPr txBox="1">
            <a:spLocks noChangeArrowheads="1"/>
          </p:cNvSpPr>
          <p:nvPr/>
        </p:nvSpPr>
        <p:spPr bwMode="auto">
          <a:xfrm>
            <a:off x="466725" y="1533525"/>
            <a:ext cx="2027238" cy="600075"/>
          </a:xfrm>
          <a:prstGeom prst="rect">
            <a:avLst/>
          </a:prstGeom>
          <a:solidFill>
            <a:srgbClr val="8CFCC9">
              <a:alpha val="51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>
            <a:normAutofit fontScale="85000" lnSpcReduction="10000"/>
          </a:bodyPr>
          <a:lstStyle/>
          <a:p>
            <a:pPr algn="ctr">
              <a:defRPr/>
            </a:pPr>
            <a:r>
              <a:rPr lang="en-US" altLang="ja-JP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Decision to engage in some activity</a:t>
            </a:r>
            <a:endParaRPr lang="ja-JP" altLang="en-US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直線矢印コネクタ 11"/>
          <p:cNvCxnSpPr/>
          <p:nvPr/>
        </p:nvCxnSpPr>
        <p:spPr bwMode="auto">
          <a:xfrm rot="5400000" flipH="1" flipV="1">
            <a:off x="2233612" y="3046413"/>
            <a:ext cx="1662113" cy="1588"/>
          </a:xfrm>
          <a:prstGeom prst="straightConnector1">
            <a:avLst/>
          </a:prstGeom>
          <a:ln w="38100">
            <a:solidFill>
              <a:srgbClr val="A50021"/>
            </a:solidFill>
            <a:miter lim="800000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4" name="テキスト ボックス 12"/>
          <p:cNvSpPr txBox="1">
            <a:spLocks noChangeArrowheads="1"/>
          </p:cNvSpPr>
          <p:nvPr/>
        </p:nvSpPr>
        <p:spPr bwMode="auto">
          <a:xfrm>
            <a:off x="3544888" y="1260475"/>
            <a:ext cx="1341437" cy="601663"/>
          </a:xfrm>
          <a:prstGeom prst="rect">
            <a:avLst/>
          </a:prstGeom>
          <a:solidFill>
            <a:srgbClr val="8CFCC9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>
            <a:normAutofit fontScale="70000" lnSpcReduction="20000"/>
          </a:bodyPr>
          <a:lstStyle/>
          <a:p>
            <a:pPr algn="ctr">
              <a:defRPr/>
            </a:pPr>
            <a:r>
              <a:rPr lang="en-US" altLang="ja-JP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Determine </a:t>
            </a:r>
            <a:r>
              <a:rPr lang="en-US" altLang="ja-JP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destination and mode</a:t>
            </a:r>
            <a:endParaRPr lang="ja-JP" altLang="en-US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直線矢印コネクタ 13"/>
          <p:cNvCxnSpPr/>
          <p:nvPr/>
        </p:nvCxnSpPr>
        <p:spPr bwMode="auto">
          <a:xfrm rot="5400000">
            <a:off x="2501106" y="3045619"/>
            <a:ext cx="1660525" cy="1588"/>
          </a:xfrm>
          <a:prstGeom prst="straightConnector1">
            <a:avLst/>
          </a:prstGeom>
          <a:ln w="38100">
            <a:solidFill>
              <a:srgbClr val="A50021"/>
            </a:solidFill>
            <a:miter lim="800000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8" name="テキスト ボックス 16"/>
          <p:cNvSpPr txBox="1">
            <a:spLocks noChangeArrowheads="1"/>
          </p:cNvSpPr>
          <p:nvPr/>
        </p:nvSpPr>
        <p:spPr bwMode="auto">
          <a:xfrm>
            <a:off x="3924300" y="6184900"/>
            <a:ext cx="995363" cy="368300"/>
          </a:xfrm>
          <a:prstGeom prst="rect">
            <a:avLst/>
          </a:prstGeom>
          <a:solidFill>
            <a:srgbClr val="ED7265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Travel</a:t>
            </a:r>
            <a:endParaRPr lang="ja-JP" altLang="en-US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直線矢印コネクタ 17"/>
          <p:cNvCxnSpPr/>
          <p:nvPr/>
        </p:nvCxnSpPr>
        <p:spPr bwMode="auto">
          <a:xfrm rot="5400000" flipH="1" flipV="1">
            <a:off x="4555331" y="4774407"/>
            <a:ext cx="1793875" cy="1588"/>
          </a:xfrm>
          <a:prstGeom prst="straightConnector1">
            <a:avLst/>
          </a:prstGeom>
          <a:ln w="38100">
            <a:solidFill>
              <a:srgbClr val="A50021"/>
            </a:solidFill>
            <a:miter lim="800000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 bwMode="auto">
          <a:xfrm rot="5400000" flipH="1" flipV="1">
            <a:off x="4953000" y="3046413"/>
            <a:ext cx="1660525" cy="0"/>
          </a:xfrm>
          <a:prstGeom prst="straightConnector1">
            <a:avLst/>
          </a:prstGeom>
          <a:ln w="38100">
            <a:solidFill>
              <a:srgbClr val="990033"/>
            </a:solidFill>
            <a:miter lim="800000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2" name="テキスト ボックス 20"/>
          <p:cNvSpPr txBox="1">
            <a:spLocks noChangeArrowheads="1"/>
          </p:cNvSpPr>
          <p:nvPr/>
        </p:nvSpPr>
        <p:spPr bwMode="auto">
          <a:xfrm>
            <a:off x="782638" y="4594225"/>
            <a:ext cx="230663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algn="ctr">
              <a:defRPr/>
            </a:pPr>
            <a:r>
              <a:rPr lang="en-US" altLang="ja-JP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Scanning Interval (1”)</a:t>
            </a:r>
            <a:endParaRPr lang="ja-JP" altLang="en-US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93" name="テキスト ボックス 21"/>
          <p:cNvSpPr txBox="1">
            <a:spLocks noChangeArrowheads="1"/>
          </p:cNvSpPr>
          <p:nvPr/>
        </p:nvSpPr>
        <p:spPr bwMode="auto">
          <a:xfrm>
            <a:off x="5168900" y="1263650"/>
            <a:ext cx="1693863" cy="601663"/>
          </a:xfrm>
          <a:prstGeom prst="rect">
            <a:avLst/>
          </a:prstGeom>
          <a:solidFill>
            <a:srgbClr val="8CFCC9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>
            <a:normAutofit fontScale="70000" lnSpcReduction="20000"/>
          </a:bodyPr>
          <a:lstStyle/>
          <a:p>
            <a:pPr algn="ctr">
              <a:defRPr/>
            </a:pPr>
            <a:r>
              <a:rPr lang="en-US" altLang="ja-JP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Given arrival time, determine</a:t>
            </a:r>
            <a:endParaRPr lang="en-US" altLang="ja-JP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altLang="ja-JP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activity duration</a:t>
            </a:r>
            <a:endParaRPr lang="ja-JP" altLang="en-US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直線矢印コネクタ 22"/>
          <p:cNvCxnSpPr/>
          <p:nvPr/>
        </p:nvCxnSpPr>
        <p:spPr bwMode="auto">
          <a:xfrm rot="5400000">
            <a:off x="5218112" y="3046413"/>
            <a:ext cx="1660525" cy="0"/>
          </a:xfrm>
          <a:prstGeom prst="straightConnector1">
            <a:avLst/>
          </a:prstGeom>
          <a:ln w="38100">
            <a:solidFill>
              <a:srgbClr val="A50021"/>
            </a:solidFill>
            <a:miter lim="800000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 bwMode="auto">
          <a:xfrm rot="5400000" flipH="1" flipV="1">
            <a:off x="6411119" y="3045619"/>
            <a:ext cx="1660525" cy="1587"/>
          </a:xfrm>
          <a:prstGeom prst="straightConnector1">
            <a:avLst/>
          </a:prstGeom>
          <a:ln w="38100">
            <a:solidFill>
              <a:srgbClr val="990033"/>
            </a:solidFill>
            <a:miter lim="800000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カギ線コネクタ 25"/>
          <p:cNvCxnSpPr>
            <a:stCxn id="3092" idx="3"/>
          </p:cNvCxnSpPr>
          <p:nvPr/>
        </p:nvCxnSpPr>
        <p:spPr bwMode="auto">
          <a:xfrm flipV="1">
            <a:off x="3089275" y="4143375"/>
            <a:ext cx="2516188" cy="622300"/>
          </a:xfrm>
          <a:prstGeom prst="bentConnector3">
            <a:avLst>
              <a:gd name="adj1" fmla="val 100047"/>
            </a:avLst>
          </a:prstGeom>
          <a:ln w="25400">
            <a:solidFill>
              <a:schemeClr val="accent6">
                <a:lumMod val="60000"/>
                <a:lumOff val="40000"/>
              </a:schemeClr>
            </a:solidFill>
            <a:miter lim="800000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カギ線コネクタ 26"/>
          <p:cNvCxnSpPr/>
          <p:nvPr/>
        </p:nvCxnSpPr>
        <p:spPr bwMode="auto">
          <a:xfrm rot="5400000" flipH="1" flipV="1">
            <a:off x="2386013" y="4175125"/>
            <a:ext cx="508000" cy="438150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6">
                <a:lumMod val="60000"/>
                <a:lumOff val="40000"/>
              </a:schemeClr>
            </a:solidFill>
            <a:miter lim="800000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9" name="テキスト ボックス 27"/>
          <p:cNvSpPr txBox="1">
            <a:spLocks noChangeArrowheads="1"/>
          </p:cNvSpPr>
          <p:nvPr/>
        </p:nvSpPr>
        <p:spPr bwMode="auto">
          <a:xfrm>
            <a:off x="5713413" y="4298950"/>
            <a:ext cx="1812925" cy="368300"/>
          </a:xfrm>
          <a:prstGeom prst="rect">
            <a:avLst/>
          </a:prstGeom>
          <a:solidFill>
            <a:srgbClr val="ED7265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Activity duration</a:t>
            </a:r>
            <a:endParaRPr lang="ja-JP" altLang="en-US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直線矢印コネクタ 29"/>
          <p:cNvCxnSpPr/>
          <p:nvPr/>
        </p:nvCxnSpPr>
        <p:spPr bwMode="auto">
          <a:xfrm rot="5400000">
            <a:off x="6742906" y="3045619"/>
            <a:ext cx="1660525" cy="1588"/>
          </a:xfrm>
          <a:prstGeom prst="straightConnector1">
            <a:avLst/>
          </a:prstGeom>
          <a:ln w="38100">
            <a:solidFill>
              <a:srgbClr val="A50021"/>
            </a:solidFill>
            <a:miter lim="800000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円/楕円 30"/>
          <p:cNvSpPr/>
          <p:nvPr/>
        </p:nvSpPr>
        <p:spPr bwMode="auto">
          <a:xfrm>
            <a:off x="2493963" y="3678238"/>
            <a:ext cx="728662" cy="536575"/>
          </a:xfrm>
          <a:prstGeom prst="ellipse">
            <a:avLst/>
          </a:prstGeom>
          <a:noFill/>
          <a:ln>
            <a:solidFill>
              <a:srgbClr val="01C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2" name="円/楕円 31"/>
          <p:cNvSpPr/>
          <p:nvPr/>
        </p:nvSpPr>
        <p:spPr bwMode="auto">
          <a:xfrm>
            <a:off x="3022600" y="5653088"/>
            <a:ext cx="2717800" cy="465137"/>
          </a:xfrm>
          <a:prstGeom prst="ellipse">
            <a:avLst/>
          </a:prstGeom>
          <a:noFill/>
          <a:ln>
            <a:solidFill>
              <a:srgbClr val="01C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cs typeface="Arial" pitchFamily="34" charset="0"/>
            </a:endParaRPr>
          </a:p>
        </p:txBody>
      </p:sp>
      <p:sp>
        <p:nvSpPr>
          <p:cNvPr id="33" name="円/楕円 32"/>
          <p:cNvSpPr/>
          <p:nvPr/>
        </p:nvSpPr>
        <p:spPr bwMode="auto">
          <a:xfrm>
            <a:off x="5267325" y="3738563"/>
            <a:ext cx="647700" cy="479425"/>
          </a:xfrm>
          <a:prstGeom prst="ellipse">
            <a:avLst/>
          </a:prstGeom>
          <a:noFill/>
          <a:ln>
            <a:solidFill>
              <a:srgbClr val="01C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cs typeface="Arial" pitchFamily="34" charset="0"/>
            </a:endParaRPr>
          </a:p>
        </p:txBody>
      </p:sp>
      <p:cxnSp>
        <p:nvCxnSpPr>
          <p:cNvPr id="36" name="直線矢印コネクタ 35"/>
          <p:cNvCxnSpPr>
            <a:endCxn id="31" idx="7"/>
          </p:cNvCxnSpPr>
          <p:nvPr/>
        </p:nvCxnSpPr>
        <p:spPr bwMode="auto">
          <a:xfrm rot="10800000" flipV="1">
            <a:off x="3116263" y="3287713"/>
            <a:ext cx="565150" cy="468312"/>
          </a:xfrm>
          <a:prstGeom prst="straightConnector1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  <a:miter lim="800000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>
            <a:endCxn id="33" idx="0"/>
          </p:cNvCxnSpPr>
          <p:nvPr/>
        </p:nvCxnSpPr>
        <p:spPr bwMode="auto">
          <a:xfrm rot="16200000" flipH="1">
            <a:off x="5175250" y="3322638"/>
            <a:ext cx="466725" cy="365125"/>
          </a:xfrm>
          <a:prstGeom prst="straightConnector1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  <a:miter lim="800000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7" name="テキスト ボックス 40"/>
          <p:cNvSpPr txBox="1">
            <a:spLocks noChangeArrowheads="1"/>
          </p:cNvSpPr>
          <p:nvPr/>
        </p:nvSpPr>
        <p:spPr bwMode="auto">
          <a:xfrm>
            <a:off x="3468688" y="2663825"/>
            <a:ext cx="2054225" cy="601663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Agent on </a:t>
            </a:r>
            <a:r>
              <a:rPr lang="en-US" altLang="ja-JP" i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Process Waiting List</a:t>
            </a:r>
            <a:endParaRPr lang="ja-JP" altLang="en-US" i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5" name="直線矢印コネクタ 44"/>
          <p:cNvCxnSpPr>
            <a:endCxn id="32" idx="6"/>
          </p:cNvCxnSpPr>
          <p:nvPr/>
        </p:nvCxnSpPr>
        <p:spPr bwMode="auto">
          <a:xfrm rot="10800000">
            <a:off x="5740400" y="5884863"/>
            <a:ext cx="728663" cy="233362"/>
          </a:xfrm>
          <a:prstGeom prst="straightConnector1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  <a:miter lim="800000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9" name="テキスト ボックス 48"/>
          <p:cNvSpPr txBox="1">
            <a:spLocks noChangeArrowheads="1"/>
          </p:cNvSpPr>
          <p:nvPr/>
        </p:nvSpPr>
        <p:spPr bwMode="auto">
          <a:xfrm>
            <a:off x="5811838" y="6199188"/>
            <a:ext cx="1457325" cy="601662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Agent on </a:t>
            </a:r>
            <a:r>
              <a:rPr lang="en-US" altLang="ja-JP" i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Traveler List</a:t>
            </a:r>
            <a:endParaRPr lang="ja-JP" altLang="en-US" i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0" name="直線矢印コネクタ 49"/>
          <p:cNvCxnSpPr>
            <a:endCxn id="58" idx="6"/>
          </p:cNvCxnSpPr>
          <p:nvPr/>
        </p:nvCxnSpPr>
        <p:spPr bwMode="auto">
          <a:xfrm rot="16200000" flipV="1">
            <a:off x="7236222" y="4140597"/>
            <a:ext cx="694532" cy="390525"/>
          </a:xfrm>
          <a:prstGeom prst="straightConnector1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  <a:miter lim="800000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1" name="テキスト ボックス 51"/>
          <p:cNvSpPr txBox="1">
            <a:spLocks noChangeArrowheads="1"/>
          </p:cNvSpPr>
          <p:nvPr/>
        </p:nvSpPr>
        <p:spPr bwMode="auto">
          <a:xfrm>
            <a:off x="6678613" y="4695825"/>
            <a:ext cx="1219200" cy="600075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Agent on </a:t>
            </a:r>
            <a:r>
              <a:rPr lang="en-US" altLang="ja-JP" i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Actor List</a:t>
            </a:r>
            <a:endParaRPr lang="ja-JP" altLang="en-US" i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6" name="直線矢印コネクタ 55"/>
          <p:cNvCxnSpPr/>
          <p:nvPr/>
        </p:nvCxnSpPr>
        <p:spPr bwMode="auto">
          <a:xfrm rot="16200000" flipH="1">
            <a:off x="2434431" y="4772819"/>
            <a:ext cx="1793875" cy="1588"/>
          </a:xfrm>
          <a:prstGeom prst="straightConnector1">
            <a:avLst/>
          </a:prstGeom>
          <a:ln w="38100">
            <a:solidFill>
              <a:srgbClr val="990033"/>
            </a:solidFill>
            <a:miter lim="800000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782" name="グループ化 67"/>
          <p:cNvGrpSpPr>
            <a:grpSpLocks/>
          </p:cNvGrpSpPr>
          <p:nvPr/>
        </p:nvGrpSpPr>
        <p:grpSpPr bwMode="auto">
          <a:xfrm>
            <a:off x="6047391" y="3909828"/>
            <a:ext cx="1194737" cy="430929"/>
            <a:chOff x="6500590" y="3749834"/>
            <a:chExt cx="1287844" cy="463296"/>
          </a:xfrm>
        </p:grpSpPr>
        <p:cxnSp>
          <p:nvCxnSpPr>
            <p:cNvPr id="53" name="直線コネクタ 52"/>
            <p:cNvCxnSpPr/>
            <p:nvPr/>
          </p:nvCxnSpPr>
          <p:spPr>
            <a:xfrm rot="5400000">
              <a:off x="6272947" y="3977026"/>
              <a:ext cx="455698" cy="1711"/>
            </a:xfrm>
            <a:prstGeom prst="line">
              <a:avLst/>
            </a:prstGeom>
            <a:ln w="22225">
              <a:solidFill>
                <a:schemeClr val="accent6">
                  <a:lumMod val="7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/>
            <p:cNvCxnSpPr/>
            <p:nvPr/>
          </p:nvCxnSpPr>
          <p:spPr>
            <a:xfrm rot="5400000">
              <a:off x="7559781" y="3983853"/>
              <a:ext cx="455698" cy="1711"/>
            </a:xfrm>
            <a:prstGeom prst="line">
              <a:avLst/>
            </a:prstGeom>
            <a:ln w="22225">
              <a:solidFill>
                <a:schemeClr val="accent6">
                  <a:lumMod val="7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矢印コネクタ 56"/>
            <p:cNvCxnSpPr/>
            <p:nvPr/>
          </p:nvCxnSpPr>
          <p:spPr>
            <a:xfrm>
              <a:off x="6510207" y="3977028"/>
              <a:ext cx="1252610" cy="1707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miter lim="800000"/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円/楕円 57"/>
          <p:cNvSpPr/>
          <p:nvPr/>
        </p:nvSpPr>
        <p:spPr bwMode="auto">
          <a:xfrm>
            <a:off x="5853113" y="3719513"/>
            <a:ext cx="1535112" cy="538162"/>
          </a:xfrm>
          <a:prstGeom prst="ellipse">
            <a:avLst/>
          </a:prstGeom>
          <a:noFill/>
          <a:ln>
            <a:solidFill>
              <a:srgbClr val="01C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cs typeface="Arial" pitchFamily="34" charset="0"/>
            </a:endParaRPr>
          </a:p>
        </p:txBody>
      </p:sp>
      <p:grpSp>
        <p:nvGrpSpPr>
          <p:cNvPr id="31784" name="グループ化 68"/>
          <p:cNvGrpSpPr>
            <a:grpSpLocks/>
          </p:cNvGrpSpPr>
          <p:nvPr/>
        </p:nvGrpSpPr>
        <p:grpSpPr bwMode="auto">
          <a:xfrm>
            <a:off x="2663442" y="3906992"/>
            <a:ext cx="410744" cy="430929"/>
            <a:chOff x="6500590" y="3749834"/>
            <a:chExt cx="1287844" cy="463296"/>
          </a:xfrm>
        </p:grpSpPr>
        <p:cxnSp>
          <p:nvCxnSpPr>
            <p:cNvPr id="70" name="直線コネクタ 69"/>
            <p:cNvCxnSpPr/>
            <p:nvPr/>
          </p:nvCxnSpPr>
          <p:spPr>
            <a:xfrm rot="5400000">
              <a:off x="6273088" y="3978371"/>
              <a:ext cx="457405" cy="0"/>
            </a:xfrm>
            <a:prstGeom prst="line">
              <a:avLst/>
            </a:prstGeom>
            <a:ln w="22225">
              <a:solidFill>
                <a:schemeClr val="accent6">
                  <a:lumMod val="7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コネクタ 70"/>
            <p:cNvCxnSpPr/>
            <p:nvPr/>
          </p:nvCxnSpPr>
          <p:spPr>
            <a:xfrm rot="5400000">
              <a:off x="7557267" y="3985198"/>
              <a:ext cx="457405" cy="0"/>
            </a:xfrm>
            <a:prstGeom prst="line">
              <a:avLst/>
            </a:prstGeom>
            <a:ln w="22225">
              <a:solidFill>
                <a:schemeClr val="accent6">
                  <a:lumMod val="7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矢印コネクタ 71"/>
            <p:cNvCxnSpPr/>
            <p:nvPr/>
          </p:nvCxnSpPr>
          <p:spPr>
            <a:xfrm>
              <a:off x="6511746" y="3978371"/>
              <a:ext cx="1249338" cy="1706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miter lim="800000"/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785" name="グループ化 72"/>
          <p:cNvGrpSpPr>
            <a:grpSpLocks/>
          </p:cNvGrpSpPr>
          <p:nvPr/>
        </p:nvGrpSpPr>
        <p:grpSpPr bwMode="auto">
          <a:xfrm>
            <a:off x="5383632" y="3912663"/>
            <a:ext cx="410744" cy="430929"/>
            <a:chOff x="6500590" y="3749834"/>
            <a:chExt cx="1287844" cy="463296"/>
          </a:xfrm>
        </p:grpSpPr>
        <p:cxnSp>
          <p:nvCxnSpPr>
            <p:cNvPr id="74" name="直線コネクタ 73"/>
            <p:cNvCxnSpPr/>
            <p:nvPr/>
          </p:nvCxnSpPr>
          <p:spPr>
            <a:xfrm rot="5400000">
              <a:off x="6271427" y="3978248"/>
              <a:ext cx="455698" cy="0"/>
            </a:xfrm>
            <a:prstGeom prst="line">
              <a:avLst/>
            </a:prstGeom>
            <a:ln w="22225">
              <a:solidFill>
                <a:schemeClr val="accent6">
                  <a:lumMod val="7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コネクタ 74"/>
            <p:cNvCxnSpPr/>
            <p:nvPr/>
          </p:nvCxnSpPr>
          <p:spPr>
            <a:xfrm rot="5400000">
              <a:off x="7560582" y="3985074"/>
              <a:ext cx="455698" cy="0"/>
            </a:xfrm>
            <a:prstGeom prst="line">
              <a:avLst/>
            </a:prstGeom>
            <a:ln w="22225">
              <a:solidFill>
                <a:schemeClr val="accent6">
                  <a:lumMod val="7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矢印コネクタ 75"/>
            <p:cNvCxnSpPr/>
            <p:nvPr/>
          </p:nvCxnSpPr>
          <p:spPr>
            <a:xfrm>
              <a:off x="6509231" y="3977394"/>
              <a:ext cx="1254314" cy="1707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miter lim="800000"/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786" name="グループ化 83"/>
          <p:cNvGrpSpPr>
            <a:grpSpLocks/>
          </p:cNvGrpSpPr>
          <p:nvPr/>
        </p:nvGrpSpPr>
        <p:grpSpPr bwMode="auto">
          <a:xfrm>
            <a:off x="3322282" y="5707255"/>
            <a:ext cx="2140524" cy="430929"/>
            <a:chOff x="6500590" y="3749834"/>
            <a:chExt cx="1287844" cy="463296"/>
          </a:xfrm>
        </p:grpSpPr>
        <p:cxnSp>
          <p:nvCxnSpPr>
            <p:cNvPr id="85" name="直線コネクタ 84"/>
            <p:cNvCxnSpPr/>
            <p:nvPr/>
          </p:nvCxnSpPr>
          <p:spPr>
            <a:xfrm rot="5400000">
              <a:off x="6273057" y="3977375"/>
              <a:ext cx="457405" cy="1910"/>
            </a:xfrm>
            <a:prstGeom prst="line">
              <a:avLst/>
            </a:prstGeom>
            <a:ln w="22225">
              <a:solidFill>
                <a:schemeClr val="accent6">
                  <a:lumMod val="7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コネクタ 85"/>
            <p:cNvCxnSpPr/>
            <p:nvPr/>
          </p:nvCxnSpPr>
          <p:spPr>
            <a:xfrm rot="5400000">
              <a:off x="7558645" y="3984202"/>
              <a:ext cx="457405" cy="1910"/>
            </a:xfrm>
            <a:prstGeom prst="line">
              <a:avLst/>
            </a:prstGeom>
            <a:ln w="22225">
              <a:solidFill>
                <a:schemeClr val="accent6">
                  <a:lumMod val="7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矢印コネクタ 86"/>
            <p:cNvCxnSpPr/>
            <p:nvPr/>
          </p:nvCxnSpPr>
          <p:spPr>
            <a:xfrm>
              <a:off x="6510355" y="3978330"/>
              <a:ext cx="1253114" cy="1706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miter lim="800000"/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テキスト ボックス 10"/>
          <p:cNvSpPr txBox="1">
            <a:spLocks noChangeArrowheads="1"/>
          </p:cNvSpPr>
          <p:nvPr/>
        </p:nvSpPr>
        <p:spPr bwMode="auto">
          <a:xfrm>
            <a:off x="7004050" y="1276350"/>
            <a:ext cx="2027238" cy="601663"/>
          </a:xfrm>
          <a:prstGeom prst="rect">
            <a:avLst/>
          </a:prstGeom>
          <a:solidFill>
            <a:srgbClr val="8CFCC9">
              <a:alpha val="51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>
            <a:normAutofit fontScale="85000" lnSpcReduction="10000"/>
          </a:bodyPr>
          <a:lstStyle/>
          <a:p>
            <a:pPr algn="ctr">
              <a:defRPr/>
            </a:pPr>
            <a:r>
              <a:rPr lang="en-US" altLang="ja-JP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Decision to engage in some activity</a:t>
            </a:r>
            <a:endParaRPr lang="ja-JP" altLang="en-US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4" name="図形 93"/>
          <p:cNvCxnSpPr>
            <a:stCxn id="3082" idx="3"/>
          </p:cNvCxnSpPr>
          <p:nvPr/>
        </p:nvCxnSpPr>
        <p:spPr bwMode="auto">
          <a:xfrm>
            <a:off x="2493963" y="1833563"/>
            <a:ext cx="238125" cy="366712"/>
          </a:xfrm>
          <a:prstGeom prst="bentConnector2">
            <a:avLst/>
          </a:prstGeom>
          <a:ln w="50800">
            <a:solidFill>
              <a:srgbClr val="378576"/>
            </a:solidFill>
            <a:miter lim="800000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カギ線コネクタ 97"/>
          <p:cNvCxnSpPr>
            <a:stCxn id="3084" idx="1"/>
          </p:cNvCxnSpPr>
          <p:nvPr/>
        </p:nvCxnSpPr>
        <p:spPr bwMode="auto">
          <a:xfrm rot="10800000" flipV="1">
            <a:off x="3325813" y="1562100"/>
            <a:ext cx="219075" cy="638175"/>
          </a:xfrm>
          <a:prstGeom prst="bentConnector2">
            <a:avLst/>
          </a:prstGeom>
          <a:ln w="50800">
            <a:solidFill>
              <a:srgbClr val="378576"/>
            </a:solidFill>
            <a:miter lim="800000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矢印コネクタ 102"/>
          <p:cNvCxnSpPr/>
          <p:nvPr/>
        </p:nvCxnSpPr>
        <p:spPr bwMode="auto">
          <a:xfrm rot="5400000">
            <a:off x="5886450" y="2027238"/>
            <a:ext cx="325437" cy="1588"/>
          </a:xfrm>
          <a:prstGeom prst="straightConnector1">
            <a:avLst/>
          </a:prstGeom>
          <a:ln w="57150">
            <a:solidFill>
              <a:srgbClr val="378576"/>
            </a:solidFill>
            <a:miter lim="800000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図形 110"/>
          <p:cNvCxnSpPr/>
          <p:nvPr/>
        </p:nvCxnSpPr>
        <p:spPr bwMode="auto">
          <a:xfrm rot="5400000">
            <a:off x="7546181" y="1878807"/>
            <a:ext cx="341313" cy="304800"/>
          </a:xfrm>
          <a:prstGeom prst="bentConnector3">
            <a:avLst>
              <a:gd name="adj1" fmla="val 29487"/>
            </a:avLst>
          </a:prstGeom>
          <a:ln w="50800">
            <a:solidFill>
              <a:srgbClr val="378576"/>
            </a:solidFill>
            <a:miter lim="800000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タイトル 116"/>
          <p:cNvSpPr>
            <a:spLocks noGrp="1"/>
          </p:cNvSpPr>
          <p:nvPr>
            <p:ph type="title"/>
          </p:nvPr>
        </p:nvSpPr>
        <p:spPr>
          <a:xfrm>
            <a:off x="1371600" y="0"/>
            <a:ext cx="7600950" cy="99060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Three Prime Processors of the System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1371600" y="0"/>
            <a:ext cx="7593013" cy="990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Philosophy Behind Development*</a:t>
            </a:r>
            <a:endParaRPr lang="en-US" dirty="0"/>
          </a:p>
        </p:txBody>
      </p:sp>
      <p:sp>
        <p:nvSpPr>
          <p:cNvPr id="22531" name="コンテンツ プレースホルダ 6"/>
          <p:cNvSpPr>
            <a:spLocks noGrp="1"/>
          </p:cNvSpPr>
          <p:nvPr>
            <p:ph idx="1"/>
          </p:nvPr>
        </p:nvSpPr>
        <p:spPr>
          <a:xfrm>
            <a:off x="230188" y="1164566"/>
            <a:ext cx="8662987" cy="5262113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Integrated, concurrently and interactively executed, activity and dynamic network simulators</a:t>
            </a:r>
          </a:p>
          <a:p>
            <a:pPr lvl="1">
              <a:defRPr/>
            </a:pPr>
            <a:r>
              <a:rPr lang="en-US" dirty="0" smtClean="0"/>
              <a:t>Activity simulator</a:t>
            </a:r>
            <a:r>
              <a:rPr lang="en-US" i="1" dirty="0" smtClean="0"/>
              <a:t> PCATS</a:t>
            </a:r>
          </a:p>
          <a:p>
            <a:pPr lvl="1">
              <a:defRPr/>
            </a:pPr>
            <a:r>
              <a:rPr lang="en-US" dirty="0" smtClean="0"/>
              <a:t>Network simulator </a:t>
            </a:r>
            <a:r>
              <a:rPr lang="en-US" i="1" dirty="0" smtClean="0"/>
              <a:t>DEBNetS</a:t>
            </a:r>
            <a:r>
              <a:rPr lang="en-US" sz="2400" dirty="0" smtClean="0"/>
              <a:t> (need a new name)</a:t>
            </a:r>
          </a:p>
          <a:p>
            <a:pPr lvl="1">
              <a:defRPr/>
            </a:pPr>
            <a:r>
              <a:rPr lang="en-US" dirty="0" smtClean="0"/>
              <a:t>Activities and trips generated along the time axis; trips are loaded on the network as they are generated. </a:t>
            </a:r>
          </a:p>
          <a:p>
            <a:pPr>
              <a:defRPr/>
            </a:pPr>
            <a:r>
              <a:rPr lang="en-US" dirty="0" smtClean="0"/>
              <a:t>Prism and other constraints </a:t>
            </a:r>
            <a:r>
              <a:rPr lang="en-US" dirty="0" smtClean="0">
                <a:sym typeface="Symbol"/>
              </a:rPr>
              <a:t> enhanced realism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Simple decision models</a:t>
            </a:r>
          </a:p>
          <a:p>
            <a:pPr lvl="1">
              <a:defRPr/>
            </a:pPr>
            <a:r>
              <a:rPr lang="en-US" dirty="0" smtClean="0"/>
              <a:t>Sequential, past-dependent structure</a:t>
            </a:r>
          </a:p>
          <a:p>
            <a:pPr>
              <a:defRPr/>
            </a:pPr>
            <a:r>
              <a:rPr lang="en-US" dirty="0" smtClean="0"/>
              <a:t>Utilization of existing data base</a:t>
            </a:r>
          </a:p>
          <a:p>
            <a:pPr lvl="1">
              <a:defRPr/>
            </a:pPr>
            <a:r>
              <a:rPr lang="en-US" dirty="0" smtClean="0"/>
              <a:t>Household travel survey results</a:t>
            </a:r>
          </a:p>
          <a:p>
            <a:pPr lvl="1">
              <a:defRPr/>
            </a:pPr>
            <a:r>
              <a:rPr lang="en-US" dirty="0" smtClean="0"/>
              <a:t>Populated by synthetic households</a:t>
            </a:r>
          </a:p>
          <a:p>
            <a:pPr>
              <a:defRPr/>
            </a:pPr>
            <a:r>
              <a:rPr lang="en-US" dirty="0" smtClean="0"/>
              <a:t>Well verified, empirically tested model components</a:t>
            </a:r>
          </a:p>
          <a:p>
            <a:pPr>
              <a:spcBef>
                <a:spcPts val="1200"/>
              </a:spcBef>
              <a:buNone/>
              <a:defRPr/>
            </a:pPr>
            <a:r>
              <a:rPr lang="en-US" sz="1900" dirty="0" smtClean="0"/>
              <a:t>*See Reference (</a:t>
            </a:r>
            <a:r>
              <a:rPr lang="en-US" sz="1900" i="1" dirty="0" smtClean="0"/>
              <a:t>1</a:t>
            </a:r>
            <a:r>
              <a:rPr lang="en-US" sz="1900" dirty="0" smtClean="0"/>
              <a:t>) through (</a:t>
            </a:r>
            <a:r>
              <a:rPr lang="en-US" sz="1900" i="1" dirty="0" smtClean="0"/>
              <a:t>10</a:t>
            </a:r>
            <a:r>
              <a:rPr lang="en-US" sz="1900" dirty="0" smtClean="0"/>
              <a:t>)</a:t>
            </a: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F1FE7-0A50-492E-8851-E4D347400265}" type="slidenum">
              <a:rPr lang="en-US" altLang="ja-JP" smtClean="0"/>
              <a:pPr>
                <a:defRPr/>
              </a:pPr>
              <a:t>2</a:t>
            </a:fld>
            <a:endParaRPr lang="en-US" altLang="ja-JP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Innovations in Travel Modeling Conference 2008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BA108C30-1F59-41C2-B255-4E1AA63A8FBA}" type="datetime4">
              <a:rPr lang="en-US"/>
              <a:pPr>
                <a:defRPr/>
              </a:pPr>
              <a:t>June 24, 2008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71600" y="0"/>
            <a:ext cx="7593013" cy="990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100" dirty="0" smtClean="0"/>
              <a:t>Integrated Activity-Network Simulator:</a:t>
            </a:r>
            <a:br>
              <a:rPr lang="en-US" sz="3100" dirty="0" smtClean="0"/>
            </a:br>
            <a:r>
              <a:rPr lang="en-US" sz="4000" dirty="0" smtClean="0"/>
              <a:t>Issues</a:t>
            </a:r>
            <a:endParaRPr lang="en-US" sz="4000" dirty="0"/>
          </a:p>
        </p:txBody>
      </p:sp>
      <p:sp>
        <p:nvSpPr>
          <p:cNvPr id="28675" name="コンテンツ プレースホルダ 2"/>
          <p:cNvSpPr>
            <a:spLocks noGrp="1"/>
          </p:cNvSpPr>
          <p:nvPr>
            <p:ph idx="1"/>
          </p:nvPr>
        </p:nvSpPr>
        <p:spPr>
          <a:xfrm>
            <a:off x="230188" y="1255713"/>
            <a:ext cx="8662987" cy="506888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Explicit time axis</a:t>
            </a:r>
          </a:p>
          <a:p>
            <a:pPr lvl="1"/>
            <a:r>
              <a:rPr lang="en-US" dirty="0" smtClean="0"/>
              <a:t>PCATS generates activities along the continuous time axis.</a:t>
            </a:r>
          </a:p>
          <a:p>
            <a:pPr lvl="1"/>
            <a:r>
              <a:rPr lang="en-US" dirty="0" smtClean="0"/>
              <a:t>Trips are loaded onto the network as they are generated.</a:t>
            </a:r>
          </a:p>
          <a:p>
            <a:pPr lvl="1"/>
            <a:r>
              <a:rPr lang="en-US" dirty="0" smtClean="0"/>
              <a:t>Exact trip durations are not known until the trips are completed.</a:t>
            </a:r>
          </a:p>
          <a:p>
            <a:r>
              <a:rPr lang="en-US" dirty="0" smtClean="0"/>
              <a:t>Problems of unmet mobility</a:t>
            </a:r>
          </a:p>
          <a:p>
            <a:pPr lvl="1"/>
            <a:r>
              <a:rPr lang="en-US" dirty="0" smtClean="0"/>
              <a:t>An agent may be late for work, cannot run an errand, cannot return home, etc.</a:t>
            </a:r>
          </a:p>
          <a:p>
            <a:pPr lvl="1"/>
            <a:r>
              <a:rPr lang="en-US" dirty="0" smtClean="0"/>
              <a:t>Prism constraints may not always be satisfied.</a:t>
            </a:r>
          </a:p>
          <a:p>
            <a:r>
              <a:rPr lang="en-US" dirty="0" smtClean="0"/>
              <a:t>Activity-travel decisions are made,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as is the case in reality</a:t>
            </a:r>
            <a:r>
              <a:rPr lang="en-US" dirty="0" smtClean="0"/>
              <a:t>, without knowing exactly how long it may take to a potential destination.</a:t>
            </a:r>
          </a:p>
          <a:p>
            <a:pPr lvl="1"/>
            <a:r>
              <a:rPr lang="en-US" dirty="0" smtClean="0"/>
              <a:t>Model travelers’ perceptions/anticipations?</a:t>
            </a:r>
          </a:p>
          <a:p>
            <a:pPr lvl="1"/>
            <a:endParaRPr lang="en-US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7E2DD4-8A08-4F24-A6BE-3680C3EB7C62}" type="slidenum">
              <a:rPr lang="en-US" altLang="ja-JP" smtClean="0"/>
              <a:pPr>
                <a:defRPr/>
              </a:pPr>
              <a:t>20</a:t>
            </a:fld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Innovations in Travel Modeling Conference 2008</a:t>
            </a:r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9E8DB4D4-DEBC-41F0-973C-C4974DEEDD9A}" type="datetime4">
              <a:rPr lang="en-US"/>
              <a:pPr>
                <a:defRPr/>
              </a:pPr>
              <a:t>June 24, 2008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Countermeasures</a:t>
            </a:r>
            <a:endParaRPr 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30736" y="1187224"/>
            <a:ext cx="8662056" cy="522220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Incorporating models of schedule modification</a:t>
            </a:r>
          </a:p>
          <a:p>
            <a:pPr lvl="1"/>
            <a:r>
              <a:rPr lang="en-US" dirty="0" smtClean="0"/>
              <a:t>Current PCATS applies the same activity type and duration models, whether prism constraints are binding or not.</a:t>
            </a:r>
          </a:p>
          <a:p>
            <a:pPr lvl="1"/>
            <a:r>
              <a:rPr lang="en-US" dirty="0" smtClean="0"/>
              <a:t>Develop models of activity modification that apply when prism constraints are (or, appear to be) binding.</a:t>
            </a:r>
            <a:r>
              <a:rPr lang="en-US" baseline="30000" dirty="0" smtClean="0"/>
              <a:t>(</a:t>
            </a:r>
            <a:r>
              <a:rPr lang="en-US" i="1" baseline="30000" dirty="0" smtClean="0"/>
              <a:t>17</a:t>
            </a:r>
            <a:r>
              <a:rPr lang="en-US" baseline="30000" dirty="0" smtClean="0"/>
              <a:t>)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Incorporating models of learning</a:t>
            </a:r>
          </a:p>
          <a:p>
            <a:pPr lvl="1"/>
            <a:r>
              <a:rPr lang="en-US" dirty="0" smtClean="0"/>
              <a:t>Repeat PCATS/DEBNetS simulation for a number of days and let the agent learn how to schedule and modify activities and travel</a:t>
            </a:r>
          </a:p>
          <a:p>
            <a:pPr lvl="1"/>
            <a:r>
              <a:rPr lang="en-US" dirty="0" smtClean="0"/>
              <a:t>Laboratory experiments to obtain data for modeling</a:t>
            </a:r>
          </a:p>
          <a:p>
            <a:r>
              <a:rPr lang="en-US" dirty="0" smtClean="0"/>
              <a:t>Leading to the representation of:</a:t>
            </a:r>
          </a:p>
          <a:p>
            <a:pPr lvl="1"/>
            <a:r>
              <a:rPr lang="en-US" dirty="0" smtClean="0"/>
              <a:t>Behavioral modification (under worsening congestion, under a new TDM measure, etc.)</a:t>
            </a:r>
          </a:p>
          <a:p>
            <a:pPr lvl="1"/>
            <a:r>
              <a:rPr lang="en-US" dirty="0" smtClean="0"/>
              <a:t>Day-to-day variability</a:t>
            </a:r>
          </a:p>
          <a:p>
            <a:endParaRPr 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D278E7-9009-45B9-B686-F6E602D8615A}" type="slidenum">
              <a:rPr lang="en-US" altLang="ja-JP" smtClean="0"/>
              <a:pPr>
                <a:defRPr/>
              </a:pPr>
              <a:t>21</a:t>
            </a:fld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Innovations in Travel Modeling Conference 2008</a:t>
            </a:r>
            <a:endParaRPr lang="en-US" altLang="ja-JP" dirty="0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20ADE1CF-444C-4B12-B73A-8010F736D407}" type="datetime4">
              <a:rPr lang="en-US" smtClean="0"/>
              <a:pPr>
                <a:defRPr/>
              </a:pPr>
              <a:t>June 24, 2008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the Sequential Decision Structure Adequate?</a:t>
            </a:r>
            <a:endParaRPr 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30736" y="1285337"/>
            <a:ext cx="8662056" cy="514134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No representation of “look ahead” aspects in decision</a:t>
            </a:r>
          </a:p>
          <a:p>
            <a:pPr lvl="1"/>
            <a:r>
              <a:rPr lang="en-US" dirty="0" smtClean="0"/>
              <a:t>Limited policy sensitivity</a:t>
            </a:r>
          </a:p>
          <a:p>
            <a:r>
              <a:rPr lang="en-US" dirty="0" smtClean="0"/>
              <a:t>Do “simultaneous” models of daily behavior better represent human decision?</a:t>
            </a:r>
          </a:p>
          <a:p>
            <a:pPr lvl="1"/>
            <a:r>
              <a:rPr lang="en-US" dirty="0" smtClean="0"/>
              <a:t>Simon and Kahneman and Tversky and Slovic and many many others do not think so.</a:t>
            </a:r>
          </a:p>
          <a:p>
            <a:pPr lvl="1"/>
            <a:r>
              <a:rPr lang="en-US" dirty="0" smtClean="0"/>
              <a:t>Our verbal protocol analysis suggests </a:t>
            </a:r>
            <a:r>
              <a:rPr lang="en-US" i="1" dirty="0" smtClean="0"/>
              <a:t>repeated</a:t>
            </a:r>
            <a:r>
              <a:rPr lang="en-US" dirty="0" smtClean="0"/>
              <a:t> human decisions are entirely different from what rational decision models depict.</a:t>
            </a:r>
          </a:p>
          <a:p>
            <a:pPr lvl="1"/>
            <a:r>
              <a:rPr lang="en-US" dirty="0" smtClean="0"/>
              <a:t>Models that do not represent decision processes properly may exhibit erroneous sensitivities, even when they replicate observation well.</a:t>
            </a:r>
          </a:p>
          <a:p>
            <a:r>
              <a:rPr lang="en-US" dirty="0" smtClean="0"/>
              <a:t>Alternative decision mechanisms needed?</a:t>
            </a:r>
          </a:p>
          <a:p>
            <a:pPr lvl="1"/>
            <a:r>
              <a:rPr lang="en-US" dirty="0" smtClean="0"/>
              <a:t>Probably. For example, models of inductive learning.</a:t>
            </a:r>
          </a:p>
          <a:p>
            <a:pPr lvl="1"/>
            <a:r>
              <a:rPr lang="en-US" dirty="0" smtClean="0"/>
              <a:t>Again, laboratory experiments to obtain data for modeling</a:t>
            </a:r>
          </a:p>
          <a:p>
            <a:endParaRPr 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D278E7-9009-45B9-B686-F6E602D8615A}" type="slidenum">
              <a:rPr lang="en-US" altLang="ja-JP" smtClean="0"/>
              <a:pPr>
                <a:defRPr/>
              </a:pPr>
              <a:t>22</a:t>
            </a:fld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Innovations in Travel Modeling Conference 2008</a:t>
            </a:r>
            <a:endParaRPr lang="en-US" altLang="ja-JP" dirty="0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20ADE1CF-444C-4B12-B73A-8010F736D407}" type="datetime4">
              <a:rPr lang="en-US" smtClean="0"/>
              <a:pPr>
                <a:defRPr/>
              </a:pPr>
              <a:t>June 24, 2008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Snapshot2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8044" y="3636102"/>
            <a:ext cx="4049893" cy="303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1371600" y="0"/>
            <a:ext cx="7601484" cy="940777"/>
          </a:xfrm>
        </p:spPr>
        <p:txBody>
          <a:bodyPr/>
          <a:lstStyle/>
          <a:p>
            <a:r>
              <a:rPr lang="en-US" sz="2800" dirty="0" smtClean="0"/>
              <a:t>Man-Machine Simulation Lab at</a:t>
            </a:r>
            <a:br>
              <a:rPr lang="en-US" sz="2800" dirty="0" smtClean="0"/>
            </a:br>
            <a:r>
              <a:rPr lang="en-US" sz="2800" dirty="0" smtClean="0"/>
              <a:t>Kyoto University</a:t>
            </a:r>
            <a:endParaRPr lang="en-US" sz="2800" dirty="0"/>
          </a:p>
        </p:txBody>
      </p:sp>
      <p:pic>
        <p:nvPicPr>
          <p:cNvPr id="11270" name="Picture 2" descr="CAVY4VJ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517" y="841610"/>
            <a:ext cx="5387340" cy="4040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A4AC6-4F8D-4B7B-BEE0-6880A0524B6B}" type="slidenum">
              <a:rPr lang="en-US" altLang="ja-JP" smtClean="0"/>
              <a:pPr>
                <a:defRPr/>
              </a:pPr>
              <a:t>24</a:t>
            </a:fld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Innovations in Travel Modeling Conference 2008</a:t>
            </a:r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A812755A-964E-4B3A-A122-6D698B854C31}" type="datetime4">
              <a:rPr lang="en-US"/>
              <a:pPr>
                <a:defRPr/>
              </a:pPr>
              <a:t>June 24, 2008</a:t>
            </a:fld>
            <a:endParaRPr lang="en-US" altLang="ja-JP" dirty="0"/>
          </a:p>
        </p:txBody>
      </p:sp>
      <p:pic>
        <p:nvPicPr>
          <p:cNvPr id="37891" name="コンテンツ プレースホルダ 6" descr="Simulation Lab.bmp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328404" y="1338263"/>
            <a:ext cx="6475413" cy="48561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91855" y="4219356"/>
            <a:ext cx="9810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831" y="4219356"/>
            <a:ext cx="9810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4219356"/>
            <a:ext cx="9810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73452" y="1373355"/>
            <a:ext cx="7715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8" name="直線コネクタ 27"/>
          <p:cNvCxnSpPr>
            <a:stCxn id="50181" idx="2"/>
            <a:endCxn id="50179" idx="0"/>
          </p:cNvCxnSpPr>
          <p:nvPr/>
        </p:nvCxnSpPr>
        <p:spPr>
          <a:xfrm rot="5400000">
            <a:off x="2245500" y="1678544"/>
            <a:ext cx="2143140" cy="29384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>
            <a:stCxn id="50181" idx="2"/>
            <a:endCxn id="17" idx="0"/>
          </p:cNvCxnSpPr>
          <p:nvPr/>
        </p:nvCxnSpPr>
        <p:spPr>
          <a:xfrm rot="5400000">
            <a:off x="3348271" y="2781315"/>
            <a:ext cx="2143140" cy="732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>
            <a:stCxn id="50181" idx="2"/>
            <a:endCxn id="21" idx="0"/>
          </p:cNvCxnSpPr>
          <p:nvPr/>
        </p:nvCxnSpPr>
        <p:spPr>
          <a:xfrm rot="16200000" flipH="1">
            <a:off x="5062782" y="1799745"/>
            <a:ext cx="2143140" cy="26960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>
            <a:stCxn id="50181" idx="2"/>
            <a:endCxn id="50179" idx="0"/>
          </p:cNvCxnSpPr>
          <p:nvPr/>
        </p:nvCxnSpPr>
        <p:spPr>
          <a:xfrm rot="5400000">
            <a:off x="2245500" y="1678544"/>
            <a:ext cx="2143140" cy="2938484"/>
          </a:xfrm>
          <a:prstGeom prst="straightConnector1">
            <a:avLst/>
          </a:prstGeom>
          <a:ln w="12700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>
            <a:stCxn id="50181" idx="2"/>
            <a:endCxn id="17" idx="0"/>
          </p:cNvCxnSpPr>
          <p:nvPr/>
        </p:nvCxnSpPr>
        <p:spPr>
          <a:xfrm rot="5400000">
            <a:off x="3348271" y="2781315"/>
            <a:ext cx="2143140" cy="732943"/>
          </a:xfrm>
          <a:prstGeom prst="straightConnector1">
            <a:avLst/>
          </a:prstGeom>
          <a:ln w="12700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>
            <a:stCxn id="50181" idx="2"/>
            <a:endCxn id="21" idx="0"/>
          </p:cNvCxnSpPr>
          <p:nvPr/>
        </p:nvCxnSpPr>
        <p:spPr>
          <a:xfrm rot="16200000" flipH="1">
            <a:off x="5062782" y="1799745"/>
            <a:ext cx="2143140" cy="2696081"/>
          </a:xfrm>
          <a:prstGeom prst="straightConnector1">
            <a:avLst/>
          </a:prstGeom>
          <a:ln w="12700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>
            <a:stCxn id="50179" idx="0"/>
            <a:endCxn id="50181" idx="2"/>
          </p:cNvCxnSpPr>
          <p:nvPr/>
        </p:nvCxnSpPr>
        <p:spPr>
          <a:xfrm rot="5400000" flipH="1" flipV="1">
            <a:off x="2245500" y="1678544"/>
            <a:ext cx="2143140" cy="2938484"/>
          </a:xfrm>
          <a:prstGeom prst="line">
            <a:avLst/>
          </a:prstGeom>
          <a:ln w="127000">
            <a:solidFill>
              <a:schemeClr val="accent1">
                <a:lumMod val="50000"/>
              </a:schemeClr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>
            <a:stCxn id="17" idx="0"/>
            <a:endCxn id="50181" idx="2"/>
          </p:cNvCxnSpPr>
          <p:nvPr/>
        </p:nvCxnSpPr>
        <p:spPr>
          <a:xfrm rot="5400000" flipH="1" flipV="1">
            <a:off x="3348270" y="2781315"/>
            <a:ext cx="2143140" cy="732943"/>
          </a:xfrm>
          <a:prstGeom prst="line">
            <a:avLst/>
          </a:prstGeom>
          <a:ln w="127000">
            <a:solidFill>
              <a:schemeClr val="accent1">
                <a:lumMod val="50000"/>
              </a:schemeClr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>
            <a:stCxn id="21" idx="0"/>
            <a:endCxn id="50181" idx="2"/>
          </p:cNvCxnSpPr>
          <p:nvPr/>
        </p:nvCxnSpPr>
        <p:spPr>
          <a:xfrm rot="16200000" flipV="1">
            <a:off x="5062783" y="1799745"/>
            <a:ext cx="2143140" cy="2696081"/>
          </a:xfrm>
          <a:prstGeom prst="line">
            <a:avLst/>
          </a:prstGeom>
          <a:ln w="127000">
            <a:solidFill>
              <a:schemeClr val="accent1">
                <a:lumMod val="50000"/>
              </a:schemeClr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5648116"/>
            <a:ext cx="5715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1152291"/>
            <a:ext cx="714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49507" y="1465989"/>
            <a:ext cx="5715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テキスト ボックス 14"/>
          <p:cNvSpPr txBox="1"/>
          <p:nvPr/>
        </p:nvSpPr>
        <p:spPr>
          <a:xfrm>
            <a:off x="928662" y="514805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Client Program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357290" y="6505372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Subject</a:t>
            </a:r>
            <a:endParaRPr kumimoji="1" lang="ja-JP" altLang="en-US" dirty="0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05707" y="5648116"/>
            <a:ext cx="5715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テキスト ボックス 18"/>
          <p:cNvSpPr txBox="1"/>
          <p:nvPr/>
        </p:nvSpPr>
        <p:spPr>
          <a:xfrm>
            <a:off x="3134203" y="514805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Client Program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562831" y="6505372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Subject</a:t>
            </a:r>
            <a:endParaRPr kumimoji="1" lang="ja-JP" altLang="en-US" dirty="0"/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34731" y="5648116"/>
            <a:ext cx="5715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テキスト ボックス 22"/>
          <p:cNvSpPr txBox="1"/>
          <p:nvPr/>
        </p:nvSpPr>
        <p:spPr>
          <a:xfrm>
            <a:off x="6563227" y="514805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Client Program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991855" y="6505372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Subject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548209" y="1826630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Experimenter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038887" y="1039343"/>
            <a:ext cx="2629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PCATS Server</a:t>
            </a:r>
            <a:r>
              <a:rPr kumimoji="1" lang="en-US" altLang="ja-JP" dirty="0" smtClean="0"/>
              <a:t> Program</a:t>
            </a: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786314" y="3147786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Ethernet</a:t>
            </a: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6044984" y="2361968"/>
            <a:ext cx="1524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2"/>
                </a:solidFill>
              </a:rPr>
              <a:t>Problem</a:t>
            </a:r>
            <a:endParaRPr kumimoji="1" lang="ja-JP" altLang="en-US" sz="2800" dirty="0">
              <a:solidFill>
                <a:schemeClr val="accent2"/>
              </a:solidFill>
            </a:endParaRPr>
          </a:p>
        </p:txBody>
      </p:sp>
      <p:pic>
        <p:nvPicPr>
          <p:cNvPr id="50185" name="Picture 9" descr="C:\Documents and Settings\akira\My Documents\My Pictures\Microsoft クリップ オーガナイザ\j0432617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57356" y="5433802"/>
            <a:ext cx="647725" cy="647724"/>
          </a:xfrm>
          <a:prstGeom prst="rect">
            <a:avLst/>
          </a:prstGeom>
          <a:noFill/>
        </p:spPr>
      </p:pic>
      <p:pic>
        <p:nvPicPr>
          <p:cNvPr id="54" name="Picture 9" descr="C:\Documents and Settings\akira\My Documents\My Pictures\Microsoft クリップ オーガナイザ\j0432617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67151" y="5433802"/>
            <a:ext cx="647725" cy="647724"/>
          </a:xfrm>
          <a:prstGeom prst="rect">
            <a:avLst/>
          </a:prstGeom>
          <a:noFill/>
        </p:spPr>
      </p:pic>
      <p:pic>
        <p:nvPicPr>
          <p:cNvPr id="55" name="Picture 9" descr="C:\Documents and Settings\akira\My Documents\My Pictures\Microsoft クリップ オーガナイザ\j0432617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67613" y="5433802"/>
            <a:ext cx="647725" cy="647724"/>
          </a:xfrm>
          <a:prstGeom prst="rect">
            <a:avLst/>
          </a:prstGeom>
          <a:noFill/>
        </p:spPr>
      </p:pic>
      <p:sp>
        <p:nvSpPr>
          <p:cNvPr id="65" name="テキスト ボックス 64"/>
          <p:cNvSpPr txBox="1"/>
          <p:nvPr/>
        </p:nvSpPr>
        <p:spPr>
          <a:xfrm>
            <a:off x="503316" y="2616936"/>
            <a:ext cx="2708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1">
                    <a:lumMod val="50000"/>
                  </a:schemeClr>
                </a:solidFill>
              </a:rPr>
              <a:t>Subjects’ Inputs</a:t>
            </a:r>
            <a:endParaRPr kumimoji="1" lang="ja-JP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6" name="Picture 4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6143636" y="1316134"/>
            <a:ext cx="408730" cy="53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" name="Picture 4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6643702" y="1316134"/>
            <a:ext cx="408730" cy="53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Picture 4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7143768" y="1316134"/>
            <a:ext cx="408730" cy="53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" name="Picture 4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7643834" y="1316134"/>
            <a:ext cx="408730" cy="53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" name="角丸四角形吹き出し 69"/>
          <p:cNvSpPr/>
          <p:nvPr/>
        </p:nvSpPr>
        <p:spPr>
          <a:xfrm>
            <a:off x="5919285" y="1040430"/>
            <a:ext cx="2357454" cy="1285884"/>
          </a:xfrm>
          <a:prstGeom prst="wedgeRoundRectCallout">
            <a:avLst>
              <a:gd name="adj1" fmla="val -92855"/>
              <a:gd name="adj2" fmla="val -4386"/>
              <a:gd name="adj3" fmla="val 16667"/>
            </a:avLst>
          </a:prstGeom>
          <a:solidFill>
            <a:schemeClr val="accent1">
              <a:alpha val="4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 smtClean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 smtClean="0"/>
          </a:p>
          <a:p>
            <a:pPr algn="ctr"/>
            <a:r>
              <a:rPr lang="en-US" altLang="ja-JP" sz="2800" dirty="0">
                <a:solidFill>
                  <a:srgbClr val="FF0000"/>
                </a:solidFill>
              </a:rPr>
              <a:t>Agents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6914703" y="2965278"/>
            <a:ext cx="1743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800" dirty="0" smtClean="0">
                <a:solidFill>
                  <a:schemeClr val="accent2"/>
                </a:solidFill>
              </a:rPr>
              <a:t>Collective</a:t>
            </a:r>
          </a:p>
          <a:p>
            <a:pPr algn="r"/>
            <a:r>
              <a:rPr kumimoji="1" lang="en-US" altLang="ja-JP" sz="2800" dirty="0" smtClean="0">
                <a:solidFill>
                  <a:schemeClr val="accent2"/>
                </a:solidFill>
              </a:rPr>
              <a:t>Results</a:t>
            </a:r>
            <a:endParaRPr kumimoji="1" lang="ja-JP" altLang="en-US" sz="2800" dirty="0">
              <a:solidFill>
                <a:schemeClr val="accent2"/>
              </a:solidFill>
            </a:endParaRPr>
          </a:p>
        </p:txBody>
      </p:sp>
      <p:sp>
        <p:nvSpPr>
          <p:cNvPr id="41" name="タイトル 40"/>
          <p:cNvSpPr>
            <a:spLocks noGrp="1"/>
          </p:cNvSpPr>
          <p:nvPr>
            <p:ph type="title"/>
          </p:nvPr>
        </p:nvSpPr>
        <p:spPr>
          <a:xfrm>
            <a:off x="668215" y="0"/>
            <a:ext cx="8304869" cy="99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Working of Experimental Data Collection Process with Subjects + Computer Agents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65" grpId="0"/>
      <p:bldP spid="65" grpId="1"/>
      <p:bldP spid="70" grpId="0" animBg="1"/>
      <p:bldP spid="7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71600" y="0"/>
            <a:ext cx="7593013" cy="990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 Ongoing and Proposed Extensions</a:t>
            </a:r>
            <a:endParaRPr lang="en-US" dirty="0"/>
          </a:p>
        </p:txBody>
      </p:sp>
      <p:sp>
        <p:nvSpPr>
          <p:cNvPr id="35843" name="コンテンツ プレースホルダ 2"/>
          <p:cNvSpPr>
            <a:spLocks noGrp="1"/>
          </p:cNvSpPr>
          <p:nvPr>
            <p:ph idx="1"/>
          </p:nvPr>
        </p:nvSpPr>
        <p:spPr>
          <a:xfrm>
            <a:off x="135302" y="1186705"/>
            <a:ext cx="8913812" cy="530898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Inter-personal interactions</a:t>
            </a:r>
          </a:p>
          <a:p>
            <a:pPr lvl="1"/>
            <a:r>
              <a:rPr lang="en-US" dirty="0" smtClean="0"/>
              <a:t>Household behavior</a:t>
            </a:r>
          </a:p>
          <a:p>
            <a:pPr lvl="1"/>
            <a:r>
              <a:rPr lang="en-US" dirty="0" smtClean="0"/>
              <a:t>Route choice</a:t>
            </a:r>
          </a:p>
          <a:p>
            <a:pPr lvl="1"/>
            <a:r>
              <a:rPr lang="en-US" dirty="0" smtClean="0"/>
              <a:t>Social dilemmas</a:t>
            </a:r>
          </a:p>
          <a:p>
            <a:pPr lvl="1"/>
            <a:r>
              <a:rPr lang="en-US" dirty="0" smtClean="0"/>
              <a:t>Behavioral modification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Quasi-continuous urban space</a:t>
            </a:r>
          </a:p>
          <a:p>
            <a:pPr lvl="1"/>
            <a:r>
              <a:rPr lang="en-US" dirty="0" smtClean="0"/>
              <a:t>10 m x 10 m gridcells with MCMC</a:t>
            </a:r>
            <a:r>
              <a:rPr lang="en-US" baseline="30000" dirty="0" smtClean="0"/>
              <a:t>(</a:t>
            </a:r>
            <a:r>
              <a:rPr lang="en-US" i="1" baseline="30000" dirty="0" smtClean="0"/>
              <a:t>18</a:t>
            </a:r>
            <a:r>
              <a:rPr lang="en-US" baseline="30000" dirty="0" smtClean="0"/>
              <a:t>)</a:t>
            </a:r>
          </a:p>
          <a:p>
            <a:pPr lvl="1"/>
            <a:r>
              <a:rPr lang="en-US" dirty="0" smtClean="0"/>
              <a:t>Incorporation of individual establishments, parking lots, etc.</a:t>
            </a:r>
          </a:p>
          <a:p>
            <a:pPr lvl="1"/>
            <a:r>
              <a:rPr lang="en-US" dirty="0" smtClean="0"/>
              <a:t>Representation of parking location choice</a:t>
            </a:r>
          </a:p>
          <a:p>
            <a:pPr lvl="1"/>
            <a:r>
              <a:rPr lang="en-US" dirty="0" smtClean="0"/>
              <a:t>Better representation of walk and bike trips</a:t>
            </a:r>
          </a:p>
          <a:p>
            <a:pPr lvl="1"/>
            <a:r>
              <a:rPr lang="en-US" dirty="0" smtClean="0"/>
              <a:t>Better representation of transit access/egress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The agent should have attitude</a:t>
            </a:r>
            <a:r>
              <a:rPr lang="en-US" baseline="30000" dirty="0" smtClean="0"/>
              <a:t>(</a:t>
            </a:r>
            <a:r>
              <a:rPr lang="en-US" i="1" baseline="30000" dirty="0" smtClean="0"/>
              <a:t>19</a:t>
            </a:r>
            <a:r>
              <a:rPr lang="en-US" baseline="30000" dirty="0" smtClean="0"/>
              <a:t>-</a:t>
            </a:r>
            <a:r>
              <a:rPr lang="en-US" i="1" baseline="30000" dirty="0" smtClean="0"/>
              <a:t>20</a:t>
            </a:r>
            <a:r>
              <a:rPr lang="en-US" baseline="30000" dirty="0" smtClean="0"/>
              <a:t>)</a:t>
            </a:r>
            <a:r>
              <a:rPr lang="en-US" dirty="0" smtClean="0"/>
              <a:t>—HAGS extension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2B685D-C957-47DF-A738-572EF114F134}" type="slidenum">
              <a:rPr lang="en-US" altLang="ja-JP" smtClean="0"/>
              <a:pPr>
                <a:defRPr/>
              </a:pPr>
              <a:t>26</a:t>
            </a:fld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Innovations in Travel Modeling Conference 2008</a:t>
            </a:r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FA759E99-8D29-475F-AFE1-2BC48290471C}" type="datetime4">
              <a:rPr lang="en-US"/>
              <a:pPr>
                <a:defRPr/>
              </a:pPr>
              <a:t>June 24, 2008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Extensions </a:t>
            </a:r>
            <a:r>
              <a:rPr lang="en-US" sz="2800" dirty="0" smtClean="0"/>
              <a:t>(cont.)</a:t>
            </a:r>
            <a:endParaRPr lang="en-US" sz="28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35850" y="1299362"/>
            <a:ext cx="8913264" cy="491165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Incorporating commute trip departure time choice</a:t>
            </a:r>
            <a:r>
              <a:rPr lang="en-US" baseline="30000" dirty="0" smtClean="0"/>
              <a:t>(</a:t>
            </a:r>
            <a:r>
              <a:rPr lang="en-US" i="1" baseline="30000" dirty="0" smtClean="0"/>
              <a:t>21</a:t>
            </a:r>
            <a:r>
              <a:rPr lang="en-US" baseline="30000" dirty="0" smtClean="0"/>
              <a:t>-</a:t>
            </a:r>
            <a:r>
              <a:rPr lang="en-US" i="1" baseline="30000" dirty="0" smtClean="0"/>
              <a:t>25</a:t>
            </a:r>
            <a:r>
              <a:rPr lang="en-US" baseline="30000" dirty="0" smtClean="0"/>
              <a:t>)</a:t>
            </a:r>
          </a:p>
          <a:p>
            <a:pPr lvl="1"/>
            <a:r>
              <a:rPr lang="en-US" dirty="0" smtClean="0"/>
              <a:t>Safety margin</a:t>
            </a:r>
          </a:p>
          <a:p>
            <a:pPr lvl="1"/>
            <a:r>
              <a:rPr lang="en-US" dirty="0" smtClean="0"/>
              <a:t>Travel time bandwidth (perceived travel time variation)</a:t>
            </a:r>
            <a:r>
              <a:rPr lang="en-US" baseline="30000" dirty="0" smtClean="0"/>
              <a:t>(</a:t>
            </a:r>
            <a:r>
              <a:rPr lang="en-US" i="1" baseline="30000" dirty="0" smtClean="0"/>
              <a:t>26</a:t>
            </a:r>
            <a:r>
              <a:rPr lang="en-US" baseline="30000" dirty="0" smtClean="0"/>
              <a:t>)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Incorporating route choice behavior</a:t>
            </a:r>
            <a:r>
              <a:rPr lang="en-US" baseline="30000" dirty="0" smtClean="0"/>
              <a:t>(</a:t>
            </a:r>
            <a:r>
              <a:rPr lang="en-US" i="1" baseline="30000" dirty="0" smtClean="0"/>
              <a:t>27</a:t>
            </a:r>
            <a:r>
              <a:rPr lang="en-US" baseline="30000" dirty="0" smtClean="0"/>
              <a:t>-</a:t>
            </a:r>
            <a:r>
              <a:rPr lang="en-US" i="1" baseline="30000" dirty="0" smtClean="0"/>
              <a:t>29</a:t>
            </a:r>
            <a:r>
              <a:rPr lang="en-US" baseline="30000" dirty="0" smtClean="0"/>
              <a:t>)</a:t>
            </a:r>
          </a:p>
          <a:p>
            <a:pPr lvl="1"/>
            <a:r>
              <a:rPr lang="en-US" dirty="0" smtClean="0"/>
              <a:t>Representing variations in value of time and other idiosyncrasy</a:t>
            </a:r>
          </a:p>
          <a:p>
            <a:r>
              <a:rPr lang="en-US" dirty="0" smtClean="0"/>
              <a:t>Embedding a micro-simulator within the meso-simulator</a:t>
            </a:r>
          </a:p>
          <a:p>
            <a:pPr lvl="1"/>
            <a:r>
              <a:rPr lang="en-US" dirty="0" smtClean="0"/>
              <a:t>For representation of detailed traffic engineering measures, etc.</a:t>
            </a:r>
          </a:p>
          <a:p>
            <a:pPr lvl="1"/>
            <a:r>
              <a:rPr lang="en-US" dirty="0" smtClean="0"/>
              <a:t>Incorporation of micro-emissions functions (like the ones in MOVES)</a:t>
            </a:r>
          </a:p>
          <a:p>
            <a:endParaRPr 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D278E7-9009-45B9-B686-F6E602D8615A}" type="slidenum">
              <a:rPr lang="en-US" altLang="ja-JP" smtClean="0"/>
              <a:pPr>
                <a:defRPr/>
              </a:pPr>
              <a:t>27</a:t>
            </a:fld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Innovations in Travel Modeling Conference 2008</a:t>
            </a:r>
            <a:endParaRPr lang="en-US" altLang="ja-JP" dirty="0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20ADE1CF-444C-4B12-B73A-8010F736D407}" type="datetime4">
              <a:rPr lang="en-US" smtClean="0"/>
              <a:pPr>
                <a:defRPr/>
              </a:pPr>
              <a:t>June 24, 2008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71600" y="0"/>
            <a:ext cx="7593013" cy="990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Examples of Application Areas</a:t>
            </a:r>
            <a:endParaRPr lang="en-US" dirty="0"/>
          </a:p>
        </p:txBody>
      </p:sp>
      <p:sp>
        <p:nvSpPr>
          <p:cNvPr id="36867" name="コンテンツ プレースホルダ 2"/>
          <p:cNvSpPr>
            <a:spLocks noGrp="1"/>
          </p:cNvSpPr>
          <p:nvPr>
            <p:ph idx="1"/>
          </p:nvPr>
        </p:nvSpPr>
        <p:spPr>
          <a:xfrm>
            <a:off x="230188" y="1255713"/>
            <a:ext cx="8662987" cy="506888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Spatial-temporal distribution of people and activities</a:t>
            </a:r>
          </a:p>
          <a:p>
            <a:pPr lvl="1"/>
            <a:r>
              <a:rPr lang="en-US" dirty="0" smtClean="0"/>
              <a:t>Disaster management</a:t>
            </a:r>
          </a:p>
          <a:p>
            <a:r>
              <a:rPr lang="en-US" dirty="0" smtClean="0"/>
              <a:t>Evaluation policy measures in terms of time use utility</a:t>
            </a:r>
            <a:r>
              <a:rPr lang="en-US" baseline="30000" dirty="0" smtClean="0"/>
              <a:t>(</a:t>
            </a:r>
            <a:r>
              <a:rPr lang="en-US" i="1" baseline="30000" dirty="0" smtClean="0"/>
              <a:t>30</a:t>
            </a:r>
            <a:r>
              <a:rPr lang="en-US" baseline="30000" dirty="0" smtClean="0"/>
              <a:t>)</a:t>
            </a:r>
          </a:p>
          <a:p>
            <a:pPr lvl="1"/>
            <a:r>
              <a:rPr lang="en-US" dirty="0" smtClean="0"/>
              <a:t>A measure of quality of life</a:t>
            </a:r>
          </a:p>
          <a:p>
            <a:pPr lvl="1"/>
            <a:r>
              <a:rPr lang="en-US" dirty="0" smtClean="0"/>
              <a:t>Equity analysis: how costs and benefits of a policy measures are distributed across people</a:t>
            </a:r>
          </a:p>
          <a:p>
            <a:r>
              <a:rPr lang="en-US" dirty="0" smtClean="0"/>
              <a:t>Emissions and air quality analysis</a:t>
            </a:r>
          </a:p>
          <a:p>
            <a:pPr lvl="1"/>
            <a:r>
              <a:rPr lang="en-US" dirty="0" smtClean="0"/>
              <a:t>Effects of cold starts and trip chaining</a:t>
            </a:r>
          </a:p>
          <a:p>
            <a:pPr lvl="1"/>
            <a:r>
              <a:rPr lang="en-US" dirty="0" smtClean="0"/>
              <a:t>Peak-spreading and emissions of smog precursors</a:t>
            </a:r>
          </a:p>
          <a:p>
            <a:r>
              <a:rPr lang="en-US" dirty="0" smtClean="0"/>
              <a:t>Traveler profiles on network links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9ED6E5-88BB-4251-BB30-BDDF8933658B}" type="slidenum">
              <a:rPr lang="en-US" altLang="ja-JP" smtClean="0"/>
              <a:pPr>
                <a:defRPr/>
              </a:pPr>
              <a:t>28</a:t>
            </a:fld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Innovations in Travel Modeling Conference 2008</a:t>
            </a:r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A3608ACA-2CA2-43CE-8BE4-BC7C32A316C7}" type="datetime4">
              <a:rPr lang="en-US"/>
              <a:pPr>
                <a:defRPr/>
              </a:pPr>
              <a:t>June 24, 2008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Percent of Workers on Street</a:t>
            </a:r>
            <a:br>
              <a:rPr lang="en-US" sz="3200" dirty="0" smtClean="0"/>
            </a:br>
            <a:r>
              <a:rPr lang="en-US" sz="3200" dirty="0" smtClean="0"/>
              <a:t>by Time of Day</a:t>
            </a:r>
            <a:endParaRPr lang="en-US" sz="32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D278E7-9009-45B9-B686-F6E602D8615A}" type="slidenum">
              <a:rPr lang="en-US" altLang="ja-JP" smtClean="0"/>
              <a:pPr>
                <a:defRPr/>
              </a:pPr>
              <a:t>29</a:t>
            </a:fld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Innovations in Travel Modeling Conference 2008</a:t>
            </a:r>
            <a:endParaRPr lang="en-US" altLang="ja-JP" dirty="0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20ADE1CF-444C-4B12-B73A-8010F736D407}" type="datetime4">
              <a:rPr lang="en-US" smtClean="0"/>
              <a:pPr>
                <a:defRPr/>
              </a:pPr>
              <a:t>June 24, 2008</a:t>
            </a:fld>
            <a:endParaRPr lang="en-US" altLang="ja-JP" dirty="0"/>
          </a:p>
        </p:txBody>
      </p:sp>
      <p:graphicFrame>
        <p:nvGraphicFramePr>
          <p:cNvPr id="8" name="グラフ 7"/>
          <p:cNvGraphicFramePr/>
          <p:nvPr/>
        </p:nvGraphicFramePr>
        <p:xfrm>
          <a:off x="974785" y="1276709"/>
          <a:ext cx="7194430" cy="4925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593013" cy="990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ja-JP" dirty="0"/>
              <a:t>Motivations for </a:t>
            </a:r>
            <a:r>
              <a:rPr lang="en-US" altLang="ja-JP" dirty="0" smtClean="0"/>
              <a:t>the Alternative Approach</a:t>
            </a:r>
            <a:endParaRPr lang="en-US" altLang="ja-JP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30188" y="1255713"/>
            <a:ext cx="8662987" cy="525723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ja-JP" sz="2800" dirty="0" smtClean="0"/>
              <a:t>Problems with trip-based analysis when applied to TDM evaluation:</a:t>
            </a:r>
          </a:p>
          <a:p>
            <a:pPr lvl="1">
              <a:spcBef>
                <a:spcPct val="30000"/>
              </a:spcBef>
              <a:defRPr/>
            </a:pPr>
            <a:r>
              <a:rPr lang="en-US" altLang="ja-JP" sz="2400" dirty="0" smtClean="0"/>
              <a:t>No time of day,</a:t>
            </a:r>
          </a:p>
          <a:p>
            <a:pPr lvl="1">
              <a:spcBef>
                <a:spcPct val="10000"/>
              </a:spcBef>
              <a:defRPr/>
            </a:pPr>
            <a:r>
              <a:rPr lang="en-US" altLang="ja-JP" sz="2400" dirty="0" smtClean="0"/>
              <a:t>No linkage between trips,</a:t>
            </a:r>
          </a:p>
          <a:p>
            <a:pPr lvl="1">
              <a:spcBef>
                <a:spcPct val="10000"/>
              </a:spcBef>
              <a:defRPr/>
            </a:pPr>
            <a:r>
              <a:rPr lang="en-US" altLang="ja-JP" sz="2400" dirty="0" smtClean="0"/>
              <a:t>Mode choice dominates as a result, and</a:t>
            </a:r>
          </a:p>
          <a:p>
            <a:pPr lvl="1">
              <a:spcBef>
                <a:spcPct val="10000"/>
              </a:spcBef>
              <a:defRPr/>
            </a:pPr>
            <a:r>
              <a:rPr lang="en-US" altLang="ja-JP" sz="2400" dirty="0" smtClean="0"/>
              <a:t>Can accommodate only a limited range of policy measures.</a:t>
            </a:r>
          </a:p>
          <a:p>
            <a:pPr>
              <a:defRPr/>
            </a:pPr>
            <a:r>
              <a:rPr lang="en-US" altLang="ja-JP" sz="2800" dirty="0" smtClean="0"/>
              <a:t>Needs to evaluate the effectiveness of a wide range of measures for sustainability as well as efficiency</a:t>
            </a:r>
          </a:p>
          <a:p>
            <a:pPr>
              <a:defRPr/>
            </a:pPr>
            <a:r>
              <a:rPr lang="en-US" altLang="ja-JP" sz="2800" dirty="0" smtClean="0"/>
              <a:t>Needs to assess the impacts of measures on urban residents’ equity and quality of life</a:t>
            </a:r>
          </a:p>
          <a:p>
            <a:pPr>
              <a:defRPr/>
            </a:pPr>
            <a:r>
              <a:rPr lang="en-US" altLang="ja-JP" sz="2800" dirty="0" smtClean="0"/>
              <a:t>Drastically different scenarios for the future, e.g.,</a:t>
            </a:r>
          </a:p>
          <a:p>
            <a:pPr lvl="1">
              <a:defRPr/>
            </a:pPr>
            <a:r>
              <a:rPr lang="en-US" altLang="ja-JP" sz="2400" dirty="0" smtClean="0"/>
              <a:t>Declining population, insufficient road funds</a:t>
            </a:r>
          </a:p>
          <a:p>
            <a:pPr lvl="1">
              <a:defRPr/>
            </a:pPr>
            <a:r>
              <a:rPr lang="en-US" altLang="ja-JP" sz="2400" dirty="0" smtClean="0"/>
              <a:t>Exploding gasoline prices</a:t>
            </a:r>
          </a:p>
          <a:p>
            <a:pPr lvl="1">
              <a:defRPr/>
            </a:pPr>
            <a:r>
              <a:rPr lang="en-US" altLang="ja-JP" sz="2400" dirty="0" smtClean="0"/>
              <a:t>Increasing importance of behavioral modification measures</a:t>
            </a:r>
          </a:p>
          <a:p>
            <a:pPr>
              <a:defRPr/>
            </a:pPr>
            <a:r>
              <a:rPr lang="en-US" altLang="ja-JP" sz="2800" dirty="0" smtClean="0"/>
              <a:t>An integrated micro-simulation model of daily travel is the way to go.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C65E0-1BD1-4306-AEF1-69E2053ABF20}" type="slidenum">
              <a:rPr lang="en-US" altLang="ja-JP"/>
              <a:pPr>
                <a:defRPr/>
              </a:pPr>
              <a:t>3</a:t>
            </a:fld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Innovations in Travel Modeling Conference 2008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4CCC4787-22B9-4005-A85A-2800E7677585}" type="datetime4">
              <a:rPr lang="en-US" altLang="ja-JP"/>
              <a:pPr>
                <a:defRPr/>
              </a:pPr>
              <a:t>June 24, 2008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Percent of Commuters on Karasuma St. by Sex and Time of Day</a:t>
            </a:r>
            <a:endParaRPr 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A43EB6-108E-42FF-89E5-A8735E0AA348}" type="slidenum">
              <a:rPr lang="en-US" altLang="ja-JP" smtClean="0"/>
              <a:pPr>
                <a:defRPr/>
              </a:pPr>
              <a:t>30</a:t>
            </a:fld>
            <a:endParaRPr lang="en-US" altLang="ja-JP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Innovations in Travel Modeling Conference 2008</a:t>
            </a:r>
            <a:endParaRPr lang="en-US" altLang="ja-JP" dirty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196E4127-9718-4266-9BED-F383F41DA2A6}" type="datetime4">
              <a:rPr lang="en-US" smtClean="0"/>
              <a:pPr>
                <a:defRPr/>
              </a:pPr>
              <a:t>June 24, 2008</a:t>
            </a:fld>
            <a:endParaRPr lang="en-US" altLang="ja-JP" dirty="0"/>
          </a:p>
        </p:txBody>
      </p:sp>
      <p:graphicFrame>
        <p:nvGraphicFramePr>
          <p:cNvPr id="6" name="グラフ 5"/>
          <p:cNvGraphicFramePr/>
          <p:nvPr/>
        </p:nvGraphicFramePr>
        <p:xfrm>
          <a:off x="923026" y="1242204"/>
          <a:ext cx="7272068" cy="5037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Percent of Commuters on Outer Ring</a:t>
            </a:r>
            <a:br>
              <a:rPr lang="en-US" dirty="0" smtClean="0"/>
            </a:br>
            <a:r>
              <a:rPr lang="en-US" dirty="0" smtClean="0"/>
              <a:t>by Sex and Time of Day</a:t>
            </a:r>
            <a:endParaRPr 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A43EB6-108E-42FF-89E5-A8735E0AA348}" type="slidenum">
              <a:rPr lang="en-US" altLang="ja-JP" smtClean="0"/>
              <a:pPr>
                <a:defRPr/>
              </a:pPr>
              <a:t>31</a:t>
            </a:fld>
            <a:endParaRPr lang="en-US" altLang="ja-JP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Innovations in Travel Modeling Conference 2008</a:t>
            </a:r>
            <a:endParaRPr lang="en-US" altLang="ja-JP" dirty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196E4127-9718-4266-9BED-F383F41DA2A6}" type="datetime4">
              <a:rPr lang="en-US" smtClean="0"/>
              <a:pPr>
                <a:defRPr/>
              </a:pPr>
              <a:t>June 24, 2008</a:t>
            </a:fld>
            <a:endParaRPr lang="en-US" altLang="ja-JP" dirty="0"/>
          </a:p>
        </p:txBody>
      </p:sp>
      <p:graphicFrame>
        <p:nvGraphicFramePr>
          <p:cNvPr id="6" name="グラフ 5"/>
          <p:cNvGraphicFramePr/>
          <p:nvPr/>
        </p:nvGraphicFramePr>
        <p:xfrm>
          <a:off x="948906" y="1268083"/>
          <a:ext cx="7410090" cy="5046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Percent of Drivers over 60 on</a:t>
            </a:r>
            <a:br>
              <a:rPr lang="en-US" dirty="0" smtClean="0"/>
            </a:br>
            <a:r>
              <a:rPr lang="en-US" dirty="0" smtClean="0"/>
              <a:t>Karasuma St. by Sex and Time of Day</a:t>
            </a:r>
            <a:endParaRPr 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A43EB6-108E-42FF-89E5-A8735E0AA348}" type="slidenum">
              <a:rPr lang="en-US" altLang="ja-JP" smtClean="0"/>
              <a:pPr>
                <a:defRPr/>
              </a:pPr>
              <a:t>32</a:t>
            </a:fld>
            <a:endParaRPr lang="en-US" altLang="ja-JP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Innovations in Travel Modeling Conference 2008</a:t>
            </a:r>
            <a:endParaRPr lang="en-US" altLang="ja-JP" dirty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196E4127-9718-4266-9BED-F383F41DA2A6}" type="datetime4">
              <a:rPr lang="en-US" smtClean="0"/>
              <a:pPr>
                <a:defRPr/>
              </a:pPr>
              <a:t>June 24, 2008</a:t>
            </a:fld>
            <a:endParaRPr lang="en-US" altLang="ja-JP" dirty="0"/>
          </a:p>
        </p:txBody>
      </p:sp>
      <p:graphicFrame>
        <p:nvGraphicFramePr>
          <p:cNvPr id="6" name="グラフ 5"/>
          <p:cNvGraphicFramePr/>
          <p:nvPr/>
        </p:nvGraphicFramePr>
        <p:xfrm>
          <a:off x="974785" y="1268083"/>
          <a:ext cx="7185803" cy="5003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Percent of Drivers over 60 on</a:t>
            </a:r>
            <a:br>
              <a:rPr lang="en-US" dirty="0" smtClean="0"/>
            </a:br>
            <a:r>
              <a:rPr lang="en-US" dirty="0" smtClean="0"/>
              <a:t>Outer Ring by Sex and Time of Day</a:t>
            </a:r>
            <a:endParaRPr 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A43EB6-108E-42FF-89E5-A8735E0AA348}" type="slidenum">
              <a:rPr lang="en-US" altLang="ja-JP" smtClean="0"/>
              <a:pPr>
                <a:defRPr/>
              </a:pPr>
              <a:t>33</a:t>
            </a:fld>
            <a:endParaRPr lang="en-US" altLang="ja-JP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Innovations in Travel Modeling Conference 2008</a:t>
            </a:r>
            <a:endParaRPr lang="en-US" altLang="ja-JP" dirty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196E4127-9718-4266-9BED-F383F41DA2A6}" type="datetime4">
              <a:rPr lang="en-US" smtClean="0"/>
              <a:pPr>
                <a:defRPr/>
              </a:pPr>
              <a:t>June 24, 2008</a:t>
            </a:fld>
            <a:endParaRPr lang="en-US" altLang="ja-JP" dirty="0"/>
          </a:p>
        </p:txBody>
      </p:sp>
      <p:graphicFrame>
        <p:nvGraphicFramePr>
          <p:cNvPr id="6" name="グラフ 5"/>
          <p:cNvGraphicFramePr/>
          <p:nvPr/>
        </p:nvGraphicFramePr>
        <p:xfrm>
          <a:off x="974785" y="1268083"/>
          <a:ext cx="7185803" cy="5029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テキスト ボックス 1"/>
          <p:cNvSpPr txBox="1"/>
          <p:nvPr/>
        </p:nvSpPr>
        <p:spPr>
          <a:xfrm>
            <a:off x="7004655" y="5913403"/>
            <a:ext cx="1173192" cy="36230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Time of Day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292100" y="539750"/>
            <a:ext cx="8632825" cy="6172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2032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39" name="直線コネクタ 38"/>
          <p:cNvCxnSpPr/>
          <p:nvPr/>
        </p:nvCxnSpPr>
        <p:spPr>
          <a:xfrm rot="5400000">
            <a:off x="4495006" y="1659732"/>
            <a:ext cx="136525" cy="1588"/>
          </a:xfrm>
          <a:prstGeom prst="line">
            <a:avLst/>
          </a:prstGeom>
          <a:ln w="63500" cap="sq">
            <a:solidFill>
              <a:srgbClr val="66003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1398588" y="0"/>
            <a:ext cx="7602537" cy="658813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Evolution of PCATS</a:t>
            </a:r>
            <a:endParaRPr lang="en-US" sz="3200" dirty="0"/>
          </a:p>
        </p:txBody>
      </p:sp>
      <p:grpSp>
        <p:nvGrpSpPr>
          <p:cNvPr id="2" name="グループ化 9"/>
          <p:cNvGrpSpPr>
            <a:grpSpLocks/>
          </p:cNvGrpSpPr>
          <p:nvPr/>
        </p:nvGrpSpPr>
        <p:grpSpPr bwMode="auto">
          <a:xfrm>
            <a:off x="2166938" y="676275"/>
            <a:ext cx="4791075" cy="904875"/>
            <a:chOff x="2962656" y="1133856"/>
            <a:chExt cx="4791456" cy="868680"/>
          </a:xfrm>
        </p:grpSpPr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3053150" y="1179576"/>
              <a:ext cx="2278244" cy="76809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9050" cap="sq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altLang="ja-JP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Version 1.0</a:t>
              </a:r>
            </a:p>
            <a:p>
              <a:pPr>
                <a:defRPr/>
              </a:pPr>
              <a:r>
                <a:rPr lang="en-US" altLang="ja-JP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Fortran77</a:t>
              </a:r>
            </a:p>
            <a:p>
              <a:pPr>
                <a:defRPr/>
              </a:pPr>
              <a:r>
                <a:rPr lang="en-US" altLang="ja-JP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Kyoto U. Mainframe</a:t>
              </a:r>
              <a:endParaRPr lang="ja-JP" alt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24" name="Rectangle 2"/>
            <p:cNvSpPr>
              <a:spLocks noChangeArrowheads="1"/>
            </p:cNvSpPr>
            <p:nvPr/>
          </p:nvSpPr>
          <p:spPr bwMode="auto">
            <a:xfrm>
              <a:off x="5399850" y="1176528"/>
              <a:ext cx="2278062" cy="768350"/>
            </a:xfrm>
            <a:prstGeom prst="rect">
              <a:avLst/>
            </a:prstGeom>
            <a:solidFill>
              <a:srgbClr val="FB8A0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ja-JP" sz="1600" dirty="0">
                  <a:solidFill>
                    <a:schemeClr val="bg1"/>
                  </a:solidFill>
                  <a:cs typeface="Arial" charset="0"/>
                </a:rPr>
                <a:t>City of Kyoto (COP 3)</a:t>
              </a:r>
            </a:p>
            <a:p>
              <a:r>
                <a:rPr lang="en-US" altLang="ja-JP" sz="1600" dirty="0">
                  <a:solidFill>
                    <a:schemeClr val="bg1"/>
                  </a:solidFill>
                  <a:cs typeface="Arial" charset="0"/>
                </a:rPr>
                <a:t>Kyoto-Osaka-Kobe</a:t>
              </a:r>
            </a:p>
            <a:p>
              <a:r>
                <a:rPr lang="en-US" altLang="ja-JP" sz="1600" dirty="0">
                  <a:solidFill>
                    <a:schemeClr val="bg1"/>
                  </a:solidFill>
                  <a:cs typeface="Arial" charset="0"/>
                </a:rPr>
                <a:t>Metropolitan Area</a:t>
              </a:r>
              <a:endParaRPr lang="ja-JP" altLang="en-US" sz="1600" dirty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2962656" y="1133856"/>
              <a:ext cx="4791456" cy="868680"/>
            </a:xfrm>
            <a:prstGeom prst="rect">
              <a:avLst/>
            </a:prstGeom>
            <a:noFill/>
            <a:ln w="44450" cap="sq">
              <a:solidFill>
                <a:srgbClr val="ED7265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3" name="グループ化 19"/>
          <p:cNvGrpSpPr>
            <a:grpSpLocks/>
          </p:cNvGrpSpPr>
          <p:nvPr/>
        </p:nvGrpSpPr>
        <p:grpSpPr bwMode="auto">
          <a:xfrm>
            <a:off x="3959225" y="4691063"/>
            <a:ext cx="4791075" cy="868362"/>
            <a:chOff x="2962656" y="1133856"/>
            <a:chExt cx="4791456" cy="868680"/>
          </a:xfrm>
        </p:grpSpPr>
        <p:sp>
          <p:nvSpPr>
            <p:cNvPr id="21" name="Rectangle 2"/>
            <p:cNvSpPr>
              <a:spLocks noChangeArrowheads="1"/>
            </p:cNvSpPr>
            <p:nvPr/>
          </p:nvSpPr>
          <p:spPr bwMode="auto">
            <a:xfrm>
              <a:off x="3053151" y="1179910"/>
              <a:ext cx="2278243" cy="76863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9050" cap="sq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altLang="ja-JP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Version 2.1</a:t>
              </a:r>
            </a:p>
            <a:p>
              <a:pPr>
                <a:defRPr/>
              </a:pPr>
              <a:r>
                <a:rPr lang="en-US" altLang="ja-JP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C</a:t>
              </a:r>
            </a:p>
            <a:p>
              <a:pPr>
                <a:defRPr/>
              </a:pPr>
              <a:r>
                <a:rPr lang="en-US" altLang="ja-JP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Windows</a:t>
              </a:r>
              <a:endParaRPr lang="ja-JP" alt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21" name="Rectangle 2"/>
            <p:cNvSpPr>
              <a:spLocks noChangeArrowheads="1"/>
            </p:cNvSpPr>
            <p:nvPr/>
          </p:nvSpPr>
          <p:spPr bwMode="auto">
            <a:xfrm>
              <a:off x="5399850" y="1176528"/>
              <a:ext cx="2278062" cy="768350"/>
            </a:xfrm>
            <a:prstGeom prst="rect">
              <a:avLst/>
            </a:prstGeom>
            <a:solidFill>
              <a:srgbClr val="FB8A0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ja-JP" sz="1600" dirty="0">
                  <a:solidFill>
                    <a:schemeClr val="bg1"/>
                  </a:solidFill>
                  <a:cs typeface="Arial" charset="0"/>
                </a:rPr>
                <a:t>State of Florida</a:t>
              </a:r>
            </a:p>
            <a:p>
              <a:r>
                <a:rPr lang="en-US" altLang="ja-JP" sz="1600" dirty="0">
                  <a:solidFill>
                    <a:schemeClr val="bg1"/>
                  </a:solidFill>
                  <a:cs typeface="Arial" charset="0"/>
                </a:rPr>
                <a:t>(MCMC, stochastic</a:t>
              </a:r>
            </a:p>
            <a:p>
              <a:r>
                <a:rPr lang="en-US" altLang="ja-JP" sz="1600" dirty="0">
                  <a:solidFill>
                    <a:schemeClr val="bg1"/>
                  </a:solidFill>
                  <a:cs typeface="Arial" charset="0"/>
                </a:rPr>
                <a:t>frontier models) </a:t>
              </a:r>
              <a:endParaRPr lang="ja-JP" altLang="en-US" sz="1600" dirty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2962656" y="1133856"/>
              <a:ext cx="4791456" cy="868680"/>
            </a:xfrm>
            <a:prstGeom prst="rect">
              <a:avLst/>
            </a:prstGeom>
            <a:noFill/>
            <a:ln w="44450" cap="sq">
              <a:solidFill>
                <a:srgbClr val="ED7265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4" name="グループ化 23"/>
          <p:cNvGrpSpPr>
            <a:grpSpLocks/>
          </p:cNvGrpSpPr>
          <p:nvPr/>
        </p:nvGrpSpPr>
        <p:grpSpPr bwMode="auto">
          <a:xfrm>
            <a:off x="407988" y="5694363"/>
            <a:ext cx="4792662" cy="868362"/>
            <a:chOff x="2962656" y="1133856"/>
            <a:chExt cx="4791456" cy="868680"/>
          </a:xfrm>
        </p:grpSpPr>
        <p:sp>
          <p:nvSpPr>
            <p:cNvPr id="25" name="Rectangle 2"/>
            <p:cNvSpPr>
              <a:spLocks noChangeArrowheads="1"/>
            </p:cNvSpPr>
            <p:nvPr/>
          </p:nvSpPr>
          <p:spPr bwMode="auto">
            <a:xfrm>
              <a:off x="3053120" y="1179910"/>
              <a:ext cx="2277490" cy="76863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9050" cap="sq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altLang="ja-JP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Version 3.0</a:t>
              </a:r>
            </a:p>
            <a:p>
              <a:pPr>
                <a:defRPr/>
              </a:pPr>
              <a:r>
                <a:rPr lang="en-US" altLang="ja-JP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C, C#</a:t>
              </a:r>
            </a:p>
            <a:p>
              <a:pPr>
                <a:defRPr/>
              </a:pPr>
              <a:r>
                <a:rPr lang="en-US" altLang="ja-JP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Windows</a:t>
              </a:r>
              <a:endParaRPr lang="ja-JP" alt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18" name="Rectangle 2"/>
            <p:cNvSpPr>
              <a:spLocks noChangeArrowheads="1"/>
            </p:cNvSpPr>
            <p:nvPr/>
          </p:nvSpPr>
          <p:spPr bwMode="auto">
            <a:xfrm>
              <a:off x="5399850" y="1176528"/>
              <a:ext cx="2278062" cy="768350"/>
            </a:xfrm>
            <a:prstGeom prst="rect">
              <a:avLst/>
            </a:prstGeom>
            <a:solidFill>
              <a:srgbClr val="FB8A0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ja-JP" sz="1600" dirty="0">
                  <a:solidFill>
                    <a:schemeClr val="bg1"/>
                  </a:solidFill>
                  <a:cs typeface="Arial" charset="0"/>
                </a:rPr>
                <a:t>City of Kyoto (PCATS</a:t>
              </a:r>
            </a:p>
            <a:p>
              <a:r>
                <a:rPr lang="en-US" altLang="ja-JP" sz="1600" dirty="0">
                  <a:solidFill>
                    <a:schemeClr val="bg1"/>
                  </a:solidFill>
                  <a:cs typeface="Arial" charset="0"/>
                </a:rPr>
                <a:t>network simulator</a:t>
              </a:r>
            </a:p>
            <a:p>
              <a:r>
                <a:rPr lang="en-US" altLang="ja-JP" sz="1600" dirty="0">
                  <a:solidFill>
                    <a:schemeClr val="bg1"/>
                  </a:solidFill>
                  <a:cs typeface="Arial" charset="0"/>
                </a:rPr>
                <a:t>integration)</a:t>
              </a:r>
              <a:endParaRPr lang="ja-JP" altLang="en-US" sz="1600" dirty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2962656" y="1133856"/>
              <a:ext cx="4791456" cy="868680"/>
            </a:xfrm>
            <a:prstGeom prst="rect">
              <a:avLst/>
            </a:prstGeom>
            <a:noFill/>
            <a:ln w="44450" cap="sq">
              <a:solidFill>
                <a:srgbClr val="ED7265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6" name="グループ化 31"/>
          <p:cNvGrpSpPr>
            <a:grpSpLocks/>
          </p:cNvGrpSpPr>
          <p:nvPr/>
        </p:nvGrpSpPr>
        <p:grpSpPr bwMode="auto">
          <a:xfrm>
            <a:off x="411163" y="3721100"/>
            <a:ext cx="4791075" cy="869950"/>
            <a:chOff x="2962656" y="1133856"/>
            <a:chExt cx="4791456" cy="868680"/>
          </a:xfrm>
        </p:grpSpPr>
        <p:sp>
          <p:nvSpPr>
            <p:cNvPr id="33" name="Rectangle 2"/>
            <p:cNvSpPr>
              <a:spLocks noChangeArrowheads="1"/>
            </p:cNvSpPr>
            <p:nvPr/>
          </p:nvSpPr>
          <p:spPr bwMode="auto">
            <a:xfrm>
              <a:off x="3053150" y="1179827"/>
              <a:ext cx="2278244" cy="76881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9050" cap="sq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altLang="ja-JP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Version 1.2</a:t>
              </a:r>
            </a:p>
            <a:p>
              <a:pPr>
                <a:defRPr/>
              </a:pPr>
              <a:r>
                <a:rPr lang="en-US" altLang="ja-JP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C</a:t>
              </a:r>
            </a:p>
            <a:p>
              <a:pPr>
                <a:defRPr/>
              </a:pPr>
              <a:r>
                <a:rPr lang="en-US" altLang="ja-JP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Windows</a:t>
              </a:r>
              <a:endParaRPr lang="ja-JP" alt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15" name="Rectangle 2"/>
            <p:cNvSpPr>
              <a:spLocks noChangeArrowheads="1"/>
            </p:cNvSpPr>
            <p:nvPr/>
          </p:nvSpPr>
          <p:spPr bwMode="auto">
            <a:xfrm>
              <a:off x="5399850" y="1176528"/>
              <a:ext cx="2278062" cy="768350"/>
            </a:xfrm>
            <a:prstGeom prst="rect">
              <a:avLst/>
            </a:prstGeom>
            <a:solidFill>
              <a:srgbClr val="FB8A0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ja-JP" sz="1600" dirty="0">
                  <a:solidFill>
                    <a:schemeClr val="bg1"/>
                  </a:solidFill>
                  <a:cs typeface="Arial" charset="0"/>
                </a:rPr>
                <a:t>City of Osaka</a:t>
              </a:r>
              <a:endParaRPr lang="ja-JP" altLang="en-US" sz="1600" dirty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2962656" y="1133856"/>
              <a:ext cx="4791456" cy="868680"/>
            </a:xfrm>
            <a:prstGeom prst="rect">
              <a:avLst/>
            </a:prstGeom>
            <a:noFill/>
            <a:ln w="44450" cap="sq">
              <a:solidFill>
                <a:srgbClr val="ED7265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8" name="グループ化 10"/>
          <p:cNvGrpSpPr>
            <a:grpSpLocks/>
          </p:cNvGrpSpPr>
          <p:nvPr/>
        </p:nvGrpSpPr>
        <p:grpSpPr bwMode="auto">
          <a:xfrm>
            <a:off x="2173288" y="1743075"/>
            <a:ext cx="4791075" cy="868363"/>
            <a:chOff x="2962656" y="1133856"/>
            <a:chExt cx="4791456" cy="868680"/>
          </a:xfrm>
        </p:grpSpPr>
        <p:sp>
          <p:nvSpPr>
            <p:cNvPr id="12" name="Rectangle 2"/>
            <p:cNvSpPr>
              <a:spLocks noChangeArrowheads="1"/>
            </p:cNvSpPr>
            <p:nvPr/>
          </p:nvSpPr>
          <p:spPr bwMode="auto">
            <a:xfrm>
              <a:off x="3053150" y="1179911"/>
              <a:ext cx="2278244" cy="76863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9050" cap="sq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altLang="ja-JP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Version 1.1</a:t>
              </a:r>
            </a:p>
            <a:p>
              <a:pPr>
                <a:defRPr/>
              </a:pPr>
              <a:r>
                <a:rPr lang="en-US" altLang="ja-JP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C</a:t>
              </a:r>
            </a:p>
            <a:p>
              <a:pPr>
                <a:defRPr/>
              </a:pPr>
              <a:r>
                <a:rPr lang="en-US" altLang="ja-JP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Linux</a:t>
              </a:r>
              <a:endParaRPr lang="ja-JP" alt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12" name="Rectangle 2"/>
            <p:cNvSpPr>
              <a:spLocks noChangeArrowheads="1"/>
            </p:cNvSpPr>
            <p:nvPr/>
          </p:nvSpPr>
          <p:spPr bwMode="auto">
            <a:xfrm>
              <a:off x="5399850" y="1176528"/>
              <a:ext cx="2278062" cy="768350"/>
            </a:xfrm>
            <a:prstGeom prst="rect">
              <a:avLst/>
            </a:prstGeom>
            <a:solidFill>
              <a:srgbClr val="FB8A0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ja-JP" sz="1600" dirty="0">
                  <a:solidFill>
                    <a:schemeClr val="bg1"/>
                  </a:solidFill>
                  <a:cs typeface="Arial" charset="0"/>
                </a:rPr>
                <a:t>City of Kyoto, City of</a:t>
              </a:r>
            </a:p>
            <a:p>
              <a:r>
                <a:rPr lang="en-US" altLang="ja-JP" sz="1600" dirty="0">
                  <a:solidFill>
                    <a:schemeClr val="bg1"/>
                  </a:solidFill>
                  <a:cs typeface="Arial" charset="0"/>
                </a:rPr>
                <a:t>Osaka, City of Toyota, </a:t>
              </a:r>
            </a:p>
            <a:p>
              <a:r>
                <a:rPr lang="en-US" altLang="ja-JP" sz="1600" dirty="0">
                  <a:solidFill>
                    <a:schemeClr val="bg1"/>
                  </a:solidFill>
                  <a:cs typeface="Arial" charset="0"/>
                </a:rPr>
                <a:t>The Netherlands</a:t>
              </a:r>
              <a:endParaRPr lang="ja-JP" altLang="en-US" sz="1600" dirty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2962656" y="1133856"/>
              <a:ext cx="4791456" cy="868680"/>
            </a:xfrm>
            <a:prstGeom prst="rect">
              <a:avLst/>
            </a:prstGeom>
            <a:noFill/>
            <a:ln w="44450" cap="sq">
              <a:solidFill>
                <a:srgbClr val="ED7265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10" name="グループ化 15"/>
          <p:cNvGrpSpPr>
            <a:grpSpLocks/>
          </p:cNvGrpSpPr>
          <p:nvPr/>
        </p:nvGrpSpPr>
        <p:grpSpPr bwMode="auto">
          <a:xfrm>
            <a:off x="3981450" y="2736850"/>
            <a:ext cx="4791075" cy="868363"/>
            <a:chOff x="2962656" y="1133856"/>
            <a:chExt cx="4791456" cy="868680"/>
          </a:xfrm>
        </p:grpSpPr>
        <p:sp>
          <p:nvSpPr>
            <p:cNvPr id="17" name="Rectangle 2"/>
            <p:cNvSpPr>
              <a:spLocks noChangeArrowheads="1"/>
            </p:cNvSpPr>
            <p:nvPr/>
          </p:nvSpPr>
          <p:spPr bwMode="auto">
            <a:xfrm>
              <a:off x="3053151" y="1179911"/>
              <a:ext cx="2278243" cy="76863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9050" cap="sq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altLang="ja-JP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Version 2.0</a:t>
              </a:r>
            </a:p>
            <a:p>
              <a:pPr>
                <a:defRPr/>
              </a:pPr>
              <a:r>
                <a:rPr lang="en-US" altLang="ja-JP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C</a:t>
              </a:r>
            </a:p>
            <a:p>
              <a:pPr>
                <a:defRPr/>
              </a:pPr>
              <a:r>
                <a:rPr lang="en-US" altLang="ja-JP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Linux</a:t>
              </a:r>
              <a:endParaRPr lang="ja-JP" alt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09" name="Rectangle 2"/>
            <p:cNvSpPr>
              <a:spLocks noChangeArrowheads="1"/>
            </p:cNvSpPr>
            <p:nvPr/>
          </p:nvSpPr>
          <p:spPr bwMode="auto">
            <a:xfrm>
              <a:off x="5399850" y="1176528"/>
              <a:ext cx="2278062" cy="768350"/>
            </a:xfrm>
            <a:prstGeom prst="rect">
              <a:avLst/>
            </a:prstGeom>
            <a:solidFill>
              <a:srgbClr val="FB8A0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ja-JP" sz="1600" dirty="0">
                  <a:solidFill>
                    <a:schemeClr val="bg1"/>
                  </a:solidFill>
                  <a:cs typeface="Arial" charset="0"/>
                </a:rPr>
                <a:t>City of Kyoto (quasi-</a:t>
              </a:r>
            </a:p>
            <a:p>
              <a:r>
                <a:rPr lang="en-US" altLang="ja-JP" sz="1600" dirty="0">
                  <a:solidFill>
                    <a:schemeClr val="bg1"/>
                  </a:solidFill>
                  <a:cs typeface="Arial" charset="0"/>
                </a:rPr>
                <a:t>continuous urban space</a:t>
              </a:r>
            </a:p>
            <a:p>
              <a:r>
                <a:rPr lang="en-US" altLang="ja-JP" sz="1600" dirty="0">
                  <a:solidFill>
                    <a:schemeClr val="bg1"/>
                  </a:solidFill>
                  <a:cs typeface="Arial" charset="0"/>
                </a:rPr>
                <a:t>with MCMC algorithms)</a:t>
              </a:r>
              <a:endParaRPr lang="ja-JP" altLang="en-US" sz="1600" dirty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2962656" y="1133856"/>
              <a:ext cx="4791456" cy="868680"/>
            </a:xfrm>
            <a:prstGeom prst="rect">
              <a:avLst/>
            </a:prstGeom>
            <a:noFill/>
            <a:ln w="44450" cap="sq">
              <a:solidFill>
                <a:srgbClr val="ED7265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cxnSp>
        <p:nvCxnSpPr>
          <p:cNvPr id="44" name="直線コネクタ 43"/>
          <p:cNvCxnSpPr/>
          <p:nvPr/>
        </p:nvCxnSpPr>
        <p:spPr>
          <a:xfrm rot="16200000" flipH="1">
            <a:off x="2637631" y="3167857"/>
            <a:ext cx="1033463" cy="0"/>
          </a:xfrm>
          <a:prstGeom prst="line">
            <a:avLst/>
          </a:prstGeom>
          <a:ln w="635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 rot="16200000" flipH="1">
            <a:off x="6512719" y="4144169"/>
            <a:ext cx="1033462" cy="0"/>
          </a:xfrm>
          <a:prstGeom prst="line">
            <a:avLst/>
          </a:prstGeom>
          <a:ln w="635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 rot="16200000" flipH="1">
            <a:off x="1680368" y="5145882"/>
            <a:ext cx="1033463" cy="0"/>
          </a:xfrm>
          <a:prstGeom prst="line">
            <a:avLst/>
          </a:prstGeom>
          <a:ln w="635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カギ線コネクタ 59"/>
          <p:cNvCxnSpPr/>
          <p:nvPr/>
        </p:nvCxnSpPr>
        <p:spPr>
          <a:xfrm rot="16200000" flipH="1">
            <a:off x="6972300" y="2217738"/>
            <a:ext cx="520700" cy="438150"/>
          </a:xfrm>
          <a:prstGeom prst="bentConnector3">
            <a:avLst>
              <a:gd name="adj1" fmla="val -2632"/>
            </a:avLst>
          </a:prstGeom>
          <a:ln w="63500" cap="sq">
            <a:solidFill>
              <a:srgbClr val="A5002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カギ線コネクタ 61"/>
          <p:cNvCxnSpPr/>
          <p:nvPr/>
        </p:nvCxnSpPr>
        <p:spPr>
          <a:xfrm rot="16200000" flipH="1">
            <a:off x="5214144" y="4152106"/>
            <a:ext cx="520700" cy="439738"/>
          </a:xfrm>
          <a:prstGeom prst="bentConnector3">
            <a:avLst>
              <a:gd name="adj1" fmla="val -2632"/>
            </a:avLst>
          </a:prstGeom>
          <a:ln w="63500" cap="sq">
            <a:solidFill>
              <a:srgbClr val="A5002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292100" y="539750"/>
            <a:ext cx="8632825" cy="6172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2032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1398588" y="0"/>
            <a:ext cx="7602537" cy="658813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Evolution of DEBNetS</a:t>
            </a:r>
            <a:endParaRPr lang="en-US" sz="3200" dirty="0"/>
          </a:p>
        </p:txBody>
      </p:sp>
      <p:grpSp>
        <p:nvGrpSpPr>
          <p:cNvPr id="2" name="グループ化 9"/>
          <p:cNvGrpSpPr>
            <a:grpSpLocks/>
          </p:cNvGrpSpPr>
          <p:nvPr/>
        </p:nvGrpSpPr>
        <p:grpSpPr bwMode="auto">
          <a:xfrm>
            <a:off x="2166938" y="904875"/>
            <a:ext cx="4791075" cy="904875"/>
            <a:chOff x="2962656" y="1133856"/>
            <a:chExt cx="4791456" cy="868680"/>
          </a:xfrm>
        </p:grpSpPr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3053150" y="1179576"/>
              <a:ext cx="2278244" cy="76809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9050" cap="sq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altLang="ja-JP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Version 1.0</a:t>
              </a:r>
            </a:p>
            <a:p>
              <a:pPr>
                <a:defRPr/>
              </a:pPr>
              <a:r>
                <a:rPr lang="en-US" altLang="ja-JP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Fortran77</a:t>
              </a:r>
            </a:p>
            <a:p>
              <a:pPr>
                <a:defRPr/>
              </a:pPr>
              <a:r>
                <a:rPr lang="en-US" altLang="ja-JP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Kyoto U. Mainframe</a:t>
              </a:r>
              <a:endParaRPr lang="ja-JP" alt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37" name="Rectangle 2"/>
            <p:cNvSpPr>
              <a:spLocks noChangeArrowheads="1"/>
            </p:cNvSpPr>
            <p:nvPr/>
          </p:nvSpPr>
          <p:spPr bwMode="auto">
            <a:xfrm>
              <a:off x="5399850" y="1176528"/>
              <a:ext cx="2278062" cy="768350"/>
            </a:xfrm>
            <a:prstGeom prst="rect">
              <a:avLst/>
            </a:prstGeom>
            <a:solidFill>
              <a:srgbClr val="FB8A0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ja-JP" sz="1600" dirty="0">
                  <a:solidFill>
                    <a:schemeClr val="bg1"/>
                  </a:solidFill>
                  <a:cs typeface="Arial" charset="0"/>
                </a:rPr>
                <a:t>City of Kyoto (COP 3)</a:t>
              </a:r>
            </a:p>
            <a:p>
              <a:r>
                <a:rPr lang="en-US" altLang="ja-JP" sz="1600" dirty="0">
                  <a:solidFill>
                    <a:schemeClr val="bg1"/>
                  </a:solidFill>
                  <a:cs typeface="Arial" charset="0"/>
                </a:rPr>
                <a:t>Kyoto-Osaka-Kobe</a:t>
              </a:r>
            </a:p>
            <a:p>
              <a:r>
                <a:rPr lang="en-US" altLang="ja-JP" sz="1600" dirty="0">
                  <a:solidFill>
                    <a:schemeClr val="bg1"/>
                  </a:solidFill>
                  <a:cs typeface="Arial" charset="0"/>
                </a:rPr>
                <a:t>Metropolitan Area</a:t>
              </a:r>
              <a:endParaRPr lang="ja-JP" altLang="en-US" sz="1600" dirty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2962656" y="1133856"/>
              <a:ext cx="4791456" cy="868680"/>
            </a:xfrm>
            <a:prstGeom prst="rect">
              <a:avLst/>
            </a:prstGeom>
            <a:noFill/>
            <a:ln w="44450" cap="sq">
              <a:solidFill>
                <a:srgbClr val="ED7265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3" name="グループ化 31"/>
          <p:cNvGrpSpPr>
            <a:grpSpLocks/>
          </p:cNvGrpSpPr>
          <p:nvPr/>
        </p:nvGrpSpPr>
        <p:grpSpPr bwMode="auto">
          <a:xfrm>
            <a:off x="2176463" y="5340350"/>
            <a:ext cx="4791075" cy="868363"/>
            <a:chOff x="2962656" y="1133856"/>
            <a:chExt cx="4791456" cy="868680"/>
          </a:xfrm>
        </p:grpSpPr>
        <p:sp>
          <p:nvSpPr>
            <p:cNvPr id="33" name="Rectangle 2"/>
            <p:cNvSpPr>
              <a:spLocks noChangeArrowheads="1"/>
            </p:cNvSpPr>
            <p:nvPr/>
          </p:nvSpPr>
          <p:spPr bwMode="auto">
            <a:xfrm>
              <a:off x="3053150" y="1179911"/>
              <a:ext cx="2278244" cy="76863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9050" cap="sq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altLang="ja-JP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Version 2.1</a:t>
              </a:r>
            </a:p>
            <a:p>
              <a:pPr>
                <a:defRPr/>
              </a:pPr>
              <a:r>
                <a:rPr lang="en-US" altLang="ja-JP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C</a:t>
              </a:r>
            </a:p>
            <a:p>
              <a:pPr>
                <a:defRPr/>
              </a:pPr>
              <a:r>
                <a:rPr lang="en-US" altLang="ja-JP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</a:t>
              </a:r>
              <a:r>
                <a:rPr lang="en-US" altLang="ja-JP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Sun OS</a:t>
              </a:r>
              <a:r>
                <a:rPr lang="en-US" altLang="ja-JP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Linux</a:t>
              </a:r>
              <a:endParaRPr lang="ja-JP" alt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34" name="Rectangle 2"/>
            <p:cNvSpPr>
              <a:spLocks noChangeArrowheads="1"/>
            </p:cNvSpPr>
            <p:nvPr/>
          </p:nvSpPr>
          <p:spPr bwMode="auto">
            <a:xfrm>
              <a:off x="5399850" y="1176528"/>
              <a:ext cx="2278062" cy="768350"/>
            </a:xfrm>
            <a:prstGeom prst="rect">
              <a:avLst/>
            </a:prstGeom>
            <a:solidFill>
              <a:srgbClr val="FB8A0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ja-JP" sz="1600" dirty="0">
                  <a:solidFill>
                    <a:schemeClr val="bg1"/>
                  </a:solidFill>
                  <a:cs typeface="Arial" charset="0"/>
                </a:rPr>
                <a:t>City of Osaka (trip table</a:t>
              </a:r>
            </a:p>
            <a:p>
              <a:r>
                <a:rPr lang="en-US" altLang="ja-JP" sz="1600" dirty="0">
                  <a:solidFill>
                    <a:schemeClr val="bg1"/>
                  </a:solidFill>
                  <a:cs typeface="Arial" charset="0"/>
                </a:rPr>
                <a:t>estimation routine)</a:t>
              </a:r>
              <a:endParaRPr lang="ja-JP" altLang="en-US" sz="1600" dirty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2962656" y="1133856"/>
              <a:ext cx="4791456" cy="868680"/>
            </a:xfrm>
            <a:prstGeom prst="rect">
              <a:avLst/>
            </a:prstGeom>
            <a:noFill/>
            <a:ln w="44450" cap="sq">
              <a:solidFill>
                <a:srgbClr val="ED7265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4" name="グループ化 10"/>
          <p:cNvGrpSpPr>
            <a:grpSpLocks/>
          </p:cNvGrpSpPr>
          <p:nvPr/>
        </p:nvGrpSpPr>
        <p:grpSpPr bwMode="auto">
          <a:xfrm>
            <a:off x="2173288" y="2392363"/>
            <a:ext cx="4791075" cy="868362"/>
            <a:chOff x="2962656" y="1133856"/>
            <a:chExt cx="4791456" cy="868680"/>
          </a:xfrm>
        </p:grpSpPr>
        <p:sp>
          <p:nvSpPr>
            <p:cNvPr id="12" name="Rectangle 2"/>
            <p:cNvSpPr>
              <a:spLocks noChangeArrowheads="1"/>
            </p:cNvSpPr>
            <p:nvPr/>
          </p:nvSpPr>
          <p:spPr bwMode="auto">
            <a:xfrm>
              <a:off x="3053150" y="1179910"/>
              <a:ext cx="2278244" cy="76863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9050" cap="sq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altLang="ja-JP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Version 1.1</a:t>
              </a:r>
            </a:p>
            <a:p>
              <a:pPr>
                <a:defRPr/>
              </a:pPr>
              <a:r>
                <a:rPr lang="en-US" altLang="ja-JP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Fortran77</a:t>
              </a:r>
            </a:p>
            <a:p>
              <a:pPr>
                <a:defRPr/>
              </a:pPr>
              <a:r>
                <a:rPr lang="en-US" altLang="ja-JP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Linux</a:t>
              </a:r>
              <a:endParaRPr lang="ja-JP" alt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31" name="Rectangle 2"/>
            <p:cNvSpPr>
              <a:spLocks noChangeArrowheads="1"/>
            </p:cNvSpPr>
            <p:nvPr/>
          </p:nvSpPr>
          <p:spPr bwMode="auto">
            <a:xfrm>
              <a:off x="5399850" y="1176528"/>
              <a:ext cx="2278062" cy="768350"/>
            </a:xfrm>
            <a:prstGeom prst="rect">
              <a:avLst/>
            </a:prstGeom>
            <a:solidFill>
              <a:srgbClr val="FB8A0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ja-JP" sz="1600" dirty="0">
                  <a:solidFill>
                    <a:schemeClr val="bg1"/>
                  </a:solidFill>
                  <a:cs typeface="Arial" charset="0"/>
                </a:rPr>
                <a:t>City of Kyoto</a:t>
              </a:r>
            </a:p>
            <a:p>
              <a:r>
                <a:rPr lang="en-US" altLang="ja-JP" sz="1600" dirty="0">
                  <a:solidFill>
                    <a:schemeClr val="bg1"/>
                  </a:solidFill>
                  <a:cs typeface="Arial" charset="0"/>
                </a:rPr>
                <a:t>City of Osaka</a:t>
              </a:r>
              <a:endParaRPr lang="ja-JP" altLang="en-US" sz="1600" dirty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2962656" y="1133856"/>
              <a:ext cx="4791456" cy="868680"/>
            </a:xfrm>
            <a:prstGeom prst="rect">
              <a:avLst/>
            </a:prstGeom>
            <a:noFill/>
            <a:ln w="44450" cap="sq">
              <a:solidFill>
                <a:srgbClr val="ED7265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6" name="グループ化 15"/>
          <p:cNvGrpSpPr>
            <a:grpSpLocks/>
          </p:cNvGrpSpPr>
          <p:nvPr/>
        </p:nvGrpSpPr>
        <p:grpSpPr bwMode="auto">
          <a:xfrm>
            <a:off x="2170113" y="3870325"/>
            <a:ext cx="4791075" cy="869950"/>
            <a:chOff x="2962656" y="1133856"/>
            <a:chExt cx="4791456" cy="868680"/>
          </a:xfrm>
        </p:grpSpPr>
        <p:sp>
          <p:nvSpPr>
            <p:cNvPr id="17" name="Rectangle 2"/>
            <p:cNvSpPr>
              <a:spLocks noChangeArrowheads="1"/>
            </p:cNvSpPr>
            <p:nvPr/>
          </p:nvSpPr>
          <p:spPr bwMode="auto">
            <a:xfrm>
              <a:off x="3053150" y="1179827"/>
              <a:ext cx="2278244" cy="76881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9050" cap="sq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altLang="ja-JP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Version 2.0</a:t>
              </a:r>
            </a:p>
            <a:p>
              <a:pPr>
                <a:defRPr/>
              </a:pPr>
              <a:r>
                <a:rPr lang="en-US" altLang="ja-JP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C</a:t>
              </a:r>
            </a:p>
            <a:p>
              <a:pPr>
                <a:defRPr/>
              </a:pPr>
              <a:r>
                <a:rPr lang="en-US" altLang="ja-JP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</a:t>
              </a:r>
              <a:r>
                <a:rPr lang="en-US" altLang="ja-JP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Sun OS</a:t>
              </a:r>
              <a:r>
                <a:rPr lang="en-US" altLang="ja-JP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Linux</a:t>
              </a:r>
              <a:endParaRPr lang="ja-JP" alt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28" name="Rectangle 2"/>
            <p:cNvSpPr>
              <a:spLocks noChangeArrowheads="1"/>
            </p:cNvSpPr>
            <p:nvPr/>
          </p:nvSpPr>
          <p:spPr bwMode="auto">
            <a:xfrm>
              <a:off x="5399850" y="1176528"/>
              <a:ext cx="2278062" cy="768350"/>
            </a:xfrm>
            <a:prstGeom prst="rect">
              <a:avLst/>
            </a:prstGeom>
            <a:solidFill>
              <a:srgbClr val="FB8A0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ja-JP" sz="1600" dirty="0">
                  <a:solidFill>
                    <a:schemeClr val="bg1"/>
                  </a:solidFill>
                  <a:cs typeface="Arial" charset="0"/>
                </a:rPr>
                <a:t>Model validation</a:t>
              </a:r>
            </a:p>
            <a:p>
              <a:r>
                <a:rPr lang="en-US" altLang="ja-JP" sz="1600" dirty="0">
                  <a:solidFill>
                    <a:schemeClr val="bg1"/>
                  </a:solidFill>
                  <a:cs typeface="Arial" charset="0"/>
                </a:rPr>
                <a:t>City of Osaka</a:t>
              </a:r>
              <a:endParaRPr lang="ja-JP" altLang="en-US" sz="1600" dirty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2962656" y="1133856"/>
              <a:ext cx="4791456" cy="868680"/>
            </a:xfrm>
            <a:prstGeom prst="rect">
              <a:avLst/>
            </a:prstGeom>
            <a:noFill/>
            <a:ln w="44450" cap="sq">
              <a:solidFill>
                <a:srgbClr val="ED7265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cxnSp>
        <p:nvCxnSpPr>
          <p:cNvPr id="37" name="直線コネクタ 36"/>
          <p:cNvCxnSpPr>
            <a:stCxn id="9" idx="2"/>
          </p:cNvCxnSpPr>
          <p:nvPr/>
        </p:nvCxnSpPr>
        <p:spPr>
          <a:xfrm rot="5400000">
            <a:off x="4283075" y="2089150"/>
            <a:ext cx="558800" cy="0"/>
          </a:xfrm>
          <a:prstGeom prst="line">
            <a:avLst/>
          </a:prstGeom>
          <a:ln w="635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 rot="5400000">
            <a:off x="4280693" y="3558382"/>
            <a:ext cx="557213" cy="0"/>
          </a:xfrm>
          <a:prstGeom prst="line">
            <a:avLst/>
          </a:prstGeom>
          <a:ln w="635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 rot="5400000">
            <a:off x="4287044" y="5036344"/>
            <a:ext cx="557212" cy="0"/>
          </a:xfrm>
          <a:prstGeom prst="line">
            <a:avLst/>
          </a:prstGeom>
          <a:ln w="635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1371600" y="431320"/>
            <a:ext cx="7592938" cy="559279"/>
          </a:xfrm>
        </p:spPr>
        <p:txBody>
          <a:bodyPr/>
          <a:lstStyle/>
          <a:p>
            <a:r>
              <a:rPr lang="en-US" sz="2400" dirty="0" smtClean="0"/>
              <a:t>Bibliography</a:t>
            </a:r>
            <a:endParaRPr lang="en-US" sz="2400" dirty="0"/>
          </a:p>
        </p:txBody>
      </p:sp>
      <p:sp>
        <p:nvSpPr>
          <p:cNvPr id="7" name="コンテンツ プレースホルダ 6"/>
          <p:cNvSpPr>
            <a:spLocks noGrp="1"/>
          </p:cNvSpPr>
          <p:nvPr>
            <p:ph idx="1"/>
          </p:nvPr>
        </p:nvSpPr>
        <p:spPr>
          <a:xfrm>
            <a:off x="103517" y="1155940"/>
            <a:ext cx="8919713" cy="5279366"/>
          </a:xfrm>
        </p:spPr>
        <p:txBody>
          <a:bodyPr>
            <a:noAutofit/>
          </a:bodyPr>
          <a:lstStyle/>
          <a:p>
            <a:pPr marL="288000" indent="-361950">
              <a:spcBef>
                <a:spcPts val="200"/>
              </a:spcBef>
              <a:buNone/>
            </a:pPr>
            <a:r>
              <a:rPr lang="en-US" sz="1200" dirty="0" smtClean="0"/>
              <a:t> 1.	Kitamura, R., C.V. Lula and E.I. Pas (1993) AMOS: An activity‑based, flexible and truly behavioral tool for evaluation of TDM measures. </a:t>
            </a:r>
            <a:r>
              <a:rPr lang="en-US" sz="1200" i="1" dirty="0" smtClean="0"/>
              <a:t>Proceedings of Seminar D, 21st PTRC Summer Annual Meeting</a:t>
            </a:r>
            <a:r>
              <a:rPr lang="en-US" sz="1200" dirty="0" smtClean="0"/>
              <a:t>, PTRC Education and Research Services Ltd., London, pp. 283-294.</a:t>
            </a:r>
          </a:p>
          <a:p>
            <a:pPr marL="288000" indent="-361950">
              <a:spcBef>
                <a:spcPts val="200"/>
              </a:spcBef>
              <a:buNone/>
            </a:pPr>
            <a:r>
              <a:rPr lang="en-US" sz="1200" dirty="0" smtClean="0"/>
              <a:t> 2.	Kitamura, R., E.I. Pas, C.V. Lula, T.K. Lawton and P.E. Benson (1996) The sequenced activity mobility simulator (SAMS): An integrated approach to modeling transporta­tion, land use and air quality. </a:t>
            </a:r>
            <a:r>
              <a:rPr lang="en-US" sz="1200" i="1" dirty="0" smtClean="0"/>
              <a:t>Transportation</a:t>
            </a:r>
            <a:r>
              <a:rPr lang="en-US" sz="1200" dirty="0" smtClean="0"/>
              <a:t>, </a:t>
            </a:r>
            <a:r>
              <a:rPr lang="en-US" sz="1200" b="1" dirty="0" smtClean="0"/>
              <a:t>23</a:t>
            </a:r>
            <a:r>
              <a:rPr lang="en-US" sz="1200" dirty="0" smtClean="0"/>
              <a:t>(3), 267-291.</a:t>
            </a:r>
          </a:p>
          <a:p>
            <a:pPr marL="288000" indent="-361950">
              <a:spcBef>
                <a:spcPts val="200"/>
              </a:spcBef>
              <a:buNone/>
            </a:pPr>
            <a:r>
              <a:rPr lang="en-US" sz="1200" dirty="0" smtClean="0"/>
              <a:t> 3.	Pendyala, R.M., R. Kitamura, C. Chen and E.I. Pas (1997) An activity-based microsimulation analysis of transportation control measures. </a:t>
            </a:r>
            <a:r>
              <a:rPr lang="en-US" sz="1200" i="1" dirty="0" smtClean="0"/>
              <a:t>Transport Policy</a:t>
            </a:r>
            <a:r>
              <a:rPr lang="en-US" sz="1200" dirty="0" smtClean="0"/>
              <a:t>, </a:t>
            </a:r>
            <a:r>
              <a:rPr lang="en-US" sz="1200" b="1" dirty="0" smtClean="0"/>
              <a:t>4</a:t>
            </a:r>
            <a:r>
              <a:rPr lang="en-US" sz="1200" dirty="0" smtClean="0"/>
              <a:t>(3), 183-192.</a:t>
            </a:r>
          </a:p>
          <a:p>
            <a:pPr marL="288000" indent="-361950">
              <a:spcBef>
                <a:spcPts val="200"/>
              </a:spcBef>
              <a:buNone/>
            </a:pPr>
            <a:r>
              <a:rPr lang="en-US" sz="1200" dirty="0" smtClean="0"/>
              <a:t> 4.	Kitamura, R. and S. Fujii (1998) Two computational process models of activity-travel behavior. In T. Gärling, T. Laitila and K. Westin (eds.) </a:t>
            </a:r>
            <a:r>
              <a:rPr lang="en-US" sz="1200" i="1" dirty="0" smtClean="0"/>
              <a:t>Theoretical Foundations of Travel Choice Modelling</a:t>
            </a:r>
            <a:r>
              <a:rPr lang="en-US" sz="1200" dirty="0" smtClean="0"/>
              <a:t>, Pergamon Press, Oxford, pp. 251-279.</a:t>
            </a:r>
          </a:p>
          <a:p>
            <a:pPr marL="288000" indent="-361950">
              <a:spcBef>
                <a:spcPts val="200"/>
              </a:spcBef>
              <a:buNone/>
            </a:pPr>
            <a:r>
              <a:rPr lang="en-US" sz="1200" dirty="0" smtClean="0"/>
              <a:t> 5.	Pendyala, R.M., R. Kitamura and D.V.G.P. Reddy (1998) Application of an activity-based travel-demand model incorporating a rule-based algorithm. </a:t>
            </a:r>
            <a:r>
              <a:rPr lang="en-US" sz="1200" i="1" dirty="0" smtClean="0"/>
              <a:t>Environment and Planning B</a:t>
            </a:r>
            <a:r>
              <a:rPr lang="en-US" sz="1200" dirty="0" smtClean="0"/>
              <a:t>, </a:t>
            </a:r>
            <a:r>
              <a:rPr lang="en-US" sz="1200" b="1" dirty="0" smtClean="0"/>
              <a:t>25</a:t>
            </a:r>
            <a:r>
              <a:rPr lang="en-US" sz="1200" dirty="0" smtClean="0"/>
              <a:t>, 753-772.</a:t>
            </a:r>
          </a:p>
          <a:p>
            <a:pPr marL="288000" indent="-361950">
              <a:spcBef>
                <a:spcPts val="200"/>
              </a:spcBef>
              <a:buNone/>
            </a:pPr>
            <a:r>
              <a:rPr lang="en-US" sz="1200" dirty="0" smtClean="0"/>
              <a:t> 6.	Kitamura, R., S. Fujii, T. Yamamoto and A. Kikuchi (2000) Application of PCATS/DEBNetS to regional planning and policy analysis: Micro-simulation studies for the Cities of Osaka and Kyoto, Japan. In </a:t>
            </a:r>
            <a:r>
              <a:rPr lang="en-US" sz="1200" i="1" dirty="0" smtClean="0"/>
              <a:t>the Proceedings of Seminar F</a:t>
            </a:r>
            <a:r>
              <a:rPr lang="en-US" sz="1200" dirty="0" smtClean="0"/>
              <a:t>, </a:t>
            </a:r>
            <a:r>
              <a:rPr lang="en-US" sz="1200" i="1" dirty="0" smtClean="0"/>
              <a:t>European Transport Conference 2000</a:t>
            </a:r>
            <a:r>
              <a:rPr lang="en-US" sz="1200" dirty="0" smtClean="0"/>
              <a:t>, pp. 199-210.</a:t>
            </a:r>
          </a:p>
          <a:p>
            <a:pPr marL="288000" indent="-361950">
              <a:spcBef>
                <a:spcPts val="200"/>
              </a:spcBef>
              <a:buNone/>
            </a:pPr>
            <a:r>
              <a:rPr lang="en-US" sz="1200" dirty="0" smtClean="0"/>
              <a:t> 7.	Kitamura, R., C. Chen, R.M. Pendyala and R. Narayanan (2000) Micro-simulation of daily activity-travel patterns for travel demand forecasting. </a:t>
            </a:r>
            <a:r>
              <a:rPr lang="en-US" sz="1200" i="1" dirty="0" smtClean="0"/>
              <a:t>Transportation</a:t>
            </a:r>
            <a:r>
              <a:rPr lang="en-US" sz="1200" dirty="0" smtClean="0"/>
              <a:t>, </a:t>
            </a:r>
            <a:r>
              <a:rPr lang="en-US" sz="1200" b="1" dirty="0" smtClean="0"/>
              <a:t>27</a:t>
            </a:r>
            <a:r>
              <a:rPr lang="en-US" sz="1200" dirty="0" smtClean="0"/>
              <a:t>(1), 25-51.</a:t>
            </a:r>
          </a:p>
          <a:p>
            <a:pPr marL="288000" indent="-361950">
              <a:spcBef>
                <a:spcPts val="200"/>
              </a:spcBef>
              <a:buNone/>
            </a:pPr>
            <a:r>
              <a:rPr lang="en-US" sz="1200" dirty="0" smtClean="0"/>
              <a:t> 8.	Arentze, T., A. Borgers, F. Hofman, S. Fujii, C. Joh, A. Kikuchi, R. Kitamura, H. Timmermans and P. van der Waerden (2001) Rule-based versus utility-maximizing models of activity-travel patterns: A comparison of empirical performance. In D. Hensher (ed</a:t>
            </a:r>
            <a:r>
              <a:rPr lang="en-US" sz="1200" i="1" dirty="0" smtClean="0"/>
              <a:t>.</a:t>
            </a:r>
            <a:r>
              <a:rPr lang="en-US" sz="1200" dirty="0" smtClean="0"/>
              <a:t>)</a:t>
            </a:r>
            <a:r>
              <a:rPr lang="en-US" sz="1200" i="1" dirty="0" smtClean="0"/>
              <a:t> Travel Behaviour Research: The Leading Edge</a:t>
            </a:r>
            <a:r>
              <a:rPr lang="en-US" sz="1200" dirty="0" smtClean="0"/>
              <a:t>, Elsevier Science, Oxford, pp. 569-583.</a:t>
            </a:r>
          </a:p>
          <a:p>
            <a:pPr marL="288000" indent="-361950">
              <a:spcBef>
                <a:spcPts val="200"/>
              </a:spcBef>
              <a:buNone/>
            </a:pPr>
            <a:r>
              <a:rPr lang="en-US" sz="1200" dirty="0" smtClean="0"/>
              <a:t> 9.	Kitamura, R., A. Kikuchi, S. Fujii and T. Yamamoto (2005) An overview of PCATS/DEBNetS micro-simulation system: Its development, extension, and application to demand forecasting. </a:t>
            </a:r>
            <a:r>
              <a:rPr lang="en-US" sz="1200" i="1" dirty="0" smtClean="0"/>
              <a:t>In</a:t>
            </a:r>
            <a:r>
              <a:rPr lang="en-US" sz="1200" dirty="0" smtClean="0"/>
              <a:t> R. Kitamura and M. Kuwahara (eds.) </a:t>
            </a:r>
            <a:r>
              <a:rPr lang="en-US" sz="1200" i="1" dirty="0" smtClean="0"/>
              <a:t>Simulation Approaches in Transportation Analysis: Recent Advances and Challenges</a:t>
            </a:r>
            <a:r>
              <a:rPr lang="en-US" sz="1200" dirty="0" smtClean="0"/>
              <a:t>, Springer, New York, pp. 371-399.</a:t>
            </a:r>
          </a:p>
          <a:p>
            <a:pPr marL="288000" indent="-361950">
              <a:spcBef>
                <a:spcPts val="200"/>
              </a:spcBef>
              <a:buNone/>
            </a:pPr>
            <a:r>
              <a:rPr lang="en-US" sz="1200" dirty="0" smtClean="0"/>
              <a:t>10.	Pendyala, R.M., R. Kitamura, A. Kikuchi, T. Yamamoto and S. Fujii (2005) The Florida Activity Mobility Simulator (FAMOS): An overview and preliminary validation results. </a:t>
            </a:r>
            <a:r>
              <a:rPr lang="en-US" sz="1200" i="1" dirty="0" smtClean="0"/>
              <a:t>Transportation Research Record</a:t>
            </a:r>
            <a:r>
              <a:rPr lang="en-US" sz="1200" dirty="0" smtClean="0"/>
              <a:t>, </a:t>
            </a:r>
            <a:r>
              <a:rPr lang="en-US" sz="1200" b="1" dirty="0" smtClean="0"/>
              <a:t>1921</a:t>
            </a:r>
            <a:r>
              <a:rPr lang="en-US" sz="1200" dirty="0" smtClean="0"/>
              <a:t>, 123-130.</a:t>
            </a:r>
          </a:p>
          <a:p>
            <a:pPr marL="288000" indent="-361950">
              <a:spcBef>
                <a:spcPts val="200"/>
              </a:spcBef>
              <a:buNone/>
            </a:pPr>
            <a:r>
              <a:rPr lang="en-US" sz="1200" dirty="0" smtClean="0"/>
              <a:t>11.	Kitamura, R., T. Yamamoto, K. Kishizawa and R.M. Pendyala (2000) Stochastic frontier models of prism vertices. </a:t>
            </a:r>
            <a:r>
              <a:rPr lang="en-US" sz="1200" i="1" dirty="0" smtClean="0"/>
              <a:t>Transportation Research Record</a:t>
            </a:r>
            <a:r>
              <a:rPr lang="en-US" sz="1200" dirty="0" smtClean="0"/>
              <a:t>, </a:t>
            </a:r>
            <a:r>
              <a:rPr lang="en-US" sz="1200" b="1" dirty="0" smtClean="0"/>
              <a:t>1718</a:t>
            </a:r>
            <a:r>
              <a:rPr lang="en-US" sz="1200" dirty="0" smtClean="0"/>
              <a:t>, 18-26.</a:t>
            </a: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A43EB6-108E-42FF-89E5-A8735E0AA348}" type="slidenum">
              <a:rPr lang="en-US" altLang="ja-JP" smtClean="0"/>
              <a:pPr>
                <a:defRPr/>
              </a:pPr>
              <a:t>36</a:t>
            </a:fld>
            <a:endParaRPr lang="en-US" altLang="ja-JP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Innovations in Travel Modeling Conference 2008</a:t>
            </a:r>
            <a:endParaRPr lang="en-US" altLang="ja-JP" dirty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196E4127-9718-4266-9BED-F383F41DA2A6}" type="datetime4">
              <a:rPr lang="en-US" smtClean="0"/>
              <a:pPr>
                <a:defRPr/>
              </a:pPr>
              <a:t>June 24, 2008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 6"/>
          <p:cNvSpPr>
            <a:spLocks noGrp="1"/>
          </p:cNvSpPr>
          <p:nvPr>
            <p:ph idx="1"/>
          </p:nvPr>
        </p:nvSpPr>
        <p:spPr>
          <a:xfrm>
            <a:off x="112143" y="1164565"/>
            <a:ext cx="8911087" cy="5253487"/>
          </a:xfrm>
        </p:spPr>
        <p:txBody>
          <a:bodyPr>
            <a:noAutofit/>
          </a:bodyPr>
          <a:lstStyle/>
          <a:p>
            <a:pPr marL="288000">
              <a:spcBef>
                <a:spcPts val="200"/>
              </a:spcBef>
              <a:buNone/>
            </a:pPr>
            <a:r>
              <a:rPr lang="en-US" sz="1200" dirty="0" smtClean="0"/>
              <a:t>12.	Pendyala, R.M., T. Yamamoto and R. Kitamura (2002) On the formation of time-space prisms to model constraints on personal activity-travel engagement. </a:t>
            </a:r>
            <a:r>
              <a:rPr lang="en-US" sz="1200" i="1" dirty="0" smtClean="0"/>
              <a:t>Transportation</a:t>
            </a:r>
            <a:r>
              <a:rPr lang="en-US" sz="1200" dirty="0" smtClean="0"/>
              <a:t>, </a:t>
            </a:r>
            <a:r>
              <a:rPr lang="en-US" sz="1200" b="1" dirty="0" smtClean="0"/>
              <a:t>29</a:t>
            </a:r>
            <a:r>
              <a:rPr lang="en-US" sz="1200" dirty="0" smtClean="0"/>
              <a:t>(1), 73-94.</a:t>
            </a:r>
          </a:p>
          <a:p>
            <a:pPr marL="288000">
              <a:spcBef>
                <a:spcPts val="200"/>
              </a:spcBef>
              <a:buNone/>
            </a:pPr>
            <a:r>
              <a:rPr lang="en-US" sz="1200" dirty="0" smtClean="0"/>
              <a:t>13.	Kitamura, R., T. Yamamoto, Y.O. Susilo and K.W. Axhausen (2005) How routine is a routine? An analysis of the day-to-day variability in prism vertex location. </a:t>
            </a:r>
            <a:r>
              <a:rPr lang="en-US" sz="1200" i="1" dirty="0" smtClean="0"/>
              <a:t>Transportation Research A</a:t>
            </a:r>
            <a:r>
              <a:rPr lang="en-US" sz="1200" dirty="0" smtClean="0"/>
              <a:t>, </a:t>
            </a:r>
            <a:r>
              <a:rPr lang="en-US" sz="1200" b="1" dirty="0" smtClean="0"/>
              <a:t>40</a:t>
            </a:r>
            <a:r>
              <a:rPr lang="en-US" sz="1200" dirty="0" smtClean="0"/>
              <a:t>(3), 259-279.</a:t>
            </a:r>
          </a:p>
          <a:p>
            <a:pPr marL="288000">
              <a:spcBef>
                <a:spcPts val="200"/>
              </a:spcBef>
              <a:buNone/>
            </a:pPr>
            <a:r>
              <a:rPr lang="en-US" sz="1200" dirty="0" smtClean="0"/>
              <a:t>14.	Goulias, K.G. and R. Kitamura (1992) Travel demand forecasting with dynamic micro­simulation. </a:t>
            </a:r>
            <a:r>
              <a:rPr lang="en-US" sz="1200" i="1" dirty="0" smtClean="0"/>
              <a:t>Transportation Research Record</a:t>
            </a:r>
            <a:r>
              <a:rPr lang="en-US" sz="1200" dirty="0" smtClean="0"/>
              <a:t>, </a:t>
            </a:r>
            <a:r>
              <a:rPr lang="en-US" sz="1200" b="1" dirty="0" smtClean="0"/>
              <a:t>1357</a:t>
            </a:r>
            <a:r>
              <a:rPr lang="en-US" sz="1200" dirty="0" smtClean="0"/>
              <a:t>, 8‑17.</a:t>
            </a:r>
          </a:p>
          <a:p>
            <a:pPr marL="288000">
              <a:spcBef>
                <a:spcPts val="200"/>
              </a:spcBef>
              <a:buNone/>
            </a:pPr>
            <a:r>
              <a:rPr lang="en-US" sz="1200" dirty="0" smtClean="0"/>
              <a:t>15.	Goulias, K.G. and R. Kitamura (1997) Regional travel demand forecasting with dynamic microsimulation models. In T.F. Golob, R. Kitamura and L. Long (eds.), </a:t>
            </a:r>
            <a:r>
              <a:rPr lang="en-US" sz="1200" i="1" dirty="0" smtClean="0"/>
              <a:t>Panels for Transportation Planning: Methods and Applications</a:t>
            </a:r>
            <a:r>
              <a:rPr lang="en-US" sz="1200" dirty="0" smtClean="0"/>
              <a:t>, Kluwer Academic Publishers, Dordrecht, pp. 321-348.</a:t>
            </a:r>
          </a:p>
          <a:p>
            <a:pPr marL="288000">
              <a:spcBef>
                <a:spcPts val="200"/>
              </a:spcBef>
              <a:buNone/>
            </a:pPr>
            <a:r>
              <a:rPr lang="en-US" sz="1200" dirty="0" smtClean="0"/>
              <a:t>16.	Kitamura, R., C. Chen and R.M. Pendyala (1997) Generation of synthetic daily activity-travel patterns. </a:t>
            </a:r>
            <a:r>
              <a:rPr lang="en-US" sz="1200" i="1" dirty="0" smtClean="0"/>
              <a:t>Transportation Research Record</a:t>
            </a:r>
            <a:r>
              <a:rPr lang="en-US" sz="1200" dirty="0" smtClean="0"/>
              <a:t>, </a:t>
            </a:r>
            <a:r>
              <a:rPr lang="en-US" sz="1200" b="1" dirty="0" smtClean="0"/>
              <a:t>1607</a:t>
            </a:r>
            <a:r>
              <a:rPr lang="en-US" sz="1200" dirty="0" smtClean="0"/>
              <a:t>, 154-162.</a:t>
            </a:r>
          </a:p>
          <a:p>
            <a:pPr marL="288000">
              <a:spcBef>
                <a:spcPts val="200"/>
              </a:spcBef>
              <a:buNone/>
            </a:pPr>
            <a:r>
              <a:rPr lang="en-US" sz="1200" dirty="0" smtClean="0"/>
              <a:t>17.	Chen, C., T. Gärling and R. Kitamura (2004) Activity rescheduling: Reasoned or habitual? </a:t>
            </a:r>
            <a:r>
              <a:rPr lang="en-US" sz="1200" i="1" dirty="0" smtClean="0"/>
              <a:t>Transportation Research F</a:t>
            </a:r>
            <a:r>
              <a:rPr lang="en-US" sz="1200" dirty="0" smtClean="0"/>
              <a:t>, </a:t>
            </a:r>
            <a:r>
              <a:rPr lang="en-US" sz="1200" b="1" dirty="0" smtClean="0"/>
              <a:t>7</a:t>
            </a:r>
            <a:r>
              <a:rPr lang="en-US" sz="1200" dirty="0" smtClean="0"/>
              <a:t>(6), 351-371.</a:t>
            </a:r>
          </a:p>
          <a:p>
            <a:pPr marL="288000">
              <a:spcBef>
                <a:spcPts val="200"/>
              </a:spcBef>
              <a:buNone/>
            </a:pPr>
            <a:r>
              <a:rPr lang="en-US" sz="1200" dirty="0" smtClean="0"/>
              <a:t>18.	Yamamoto, T., R. Kitamura and K. Kishizawa (2001) Sampling alternatives from colossal choice set: Application of Markov Chain Monte Carlo algorithm.</a:t>
            </a:r>
            <a:r>
              <a:rPr lang="en-US" sz="1200" i="1" dirty="0" smtClean="0"/>
              <a:t> Transportation Research Record</a:t>
            </a:r>
            <a:r>
              <a:rPr lang="en-US" sz="1200" dirty="0" smtClean="0"/>
              <a:t>, </a:t>
            </a:r>
            <a:r>
              <a:rPr lang="en-US" sz="1200" b="1" dirty="0" smtClean="0"/>
              <a:t>1752</a:t>
            </a:r>
            <a:r>
              <a:rPr lang="en-US" sz="1200" dirty="0" smtClean="0"/>
              <a:t>, 53-61.</a:t>
            </a:r>
          </a:p>
          <a:p>
            <a:pPr marL="288000">
              <a:spcBef>
                <a:spcPts val="200"/>
              </a:spcBef>
              <a:buNone/>
            </a:pPr>
            <a:r>
              <a:rPr lang="en-US" sz="1200" dirty="0" smtClean="0"/>
              <a:t>19.	Kitamura, R., P.L. Mokhtarian and L. Laidet (1997) A micro-analysis of land use and travel in five neighborhoods in the San Francisco bay area. </a:t>
            </a:r>
            <a:r>
              <a:rPr lang="en-US" sz="1200" i="1" dirty="0" smtClean="0"/>
              <a:t>Transportation</a:t>
            </a:r>
            <a:r>
              <a:rPr lang="en-US" sz="1200" dirty="0" smtClean="0"/>
              <a:t>, </a:t>
            </a:r>
            <a:r>
              <a:rPr lang="en-US" sz="1200" b="1" dirty="0" smtClean="0"/>
              <a:t>24</a:t>
            </a:r>
            <a:r>
              <a:rPr lang="en-US" sz="1200" dirty="0" smtClean="0"/>
              <a:t>(2), 125-158.</a:t>
            </a:r>
          </a:p>
          <a:p>
            <a:pPr marL="288000">
              <a:spcBef>
                <a:spcPts val="200"/>
              </a:spcBef>
              <a:buNone/>
            </a:pPr>
            <a:r>
              <a:rPr lang="en-US" sz="1200" dirty="0" smtClean="0"/>
              <a:t>20.	Kitamura, R. and K. Sakamoto (2008) Worldviews, lifestyle and sustainability: A search for a primordial determinant of environmental friendliness. Submitted to </a:t>
            </a:r>
            <a:r>
              <a:rPr lang="en-US" sz="1200" i="1" dirty="0" smtClean="0"/>
              <a:t>Transportation Research D</a:t>
            </a:r>
            <a:r>
              <a:rPr lang="en-US" sz="1200" dirty="0" smtClean="0"/>
              <a:t> (under review).</a:t>
            </a:r>
          </a:p>
          <a:p>
            <a:pPr marL="288000">
              <a:spcBef>
                <a:spcPts val="200"/>
              </a:spcBef>
              <a:buNone/>
            </a:pPr>
            <a:r>
              <a:rPr lang="en-US" sz="1200" dirty="0" smtClean="0"/>
              <a:t>21.	Fujii, S. and R. Kitamura (2004) Drivers’ mental representation of travel time and departure time choice in uncertain traffic network conditions. </a:t>
            </a:r>
            <a:r>
              <a:rPr lang="en-US" sz="1200" i="1" dirty="0" smtClean="0"/>
              <a:t>Networks and Spatial Economics</a:t>
            </a:r>
            <a:r>
              <a:rPr lang="en-US" sz="1200" dirty="0" smtClean="0"/>
              <a:t>, </a:t>
            </a:r>
            <a:r>
              <a:rPr lang="en-US" sz="1200" b="1" dirty="0" smtClean="0"/>
              <a:t>4</a:t>
            </a:r>
            <a:r>
              <a:rPr lang="en-US" sz="1200" dirty="0" smtClean="0"/>
              <a:t>, 243-256.</a:t>
            </a:r>
          </a:p>
          <a:p>
            <a:pPr marL="288000">
              <a:spcBef>
                <a:spcPts val="200"/>
              </a:spcBef>
              <a:buNone/>
            </a:pPr>
            <a:r>
              <a:rPr lang="en-US" sz="1200" dirty="0" smtClean="0"/>
              <a:t>22.	Senbil, M. and R. Kitamura (2004) Reference points in commuter departure time choice: a prospective theoretic test of alternative decision frames. </a:t>
            </a:r>
            <a:r>
              <a:rPr lang="en-US" sz="1200" i="1" dirty="0" smtClean="0"/>
              <a:t>ITS Journal</a:t>
            </a:r>
            <a:r>
              <a:rPr lang="en-US" sz="1200" dirty="0" smtClean="0"/>
              <a:t>, </a:t>
            </a:r>
            <a:r>
              <a:rPr lang="en-US" sz="1200" b="1" dirty="0" smtClean="0"/>
              <a:t>8</a:t>
            </a:r>
            <a:r>
              <a:rPr lang="en-US" sz="1200" dirty="0" smtClean="0"/>
              <a:t>(1), 19-31.</a:t>
            </a:r>
          </a:p>
          <a:p>
            <a:pPr marL="288000">
              <a:spcBef>
                <a:spcPts val="200"/>
              </a:spcBef>
              <a:buNone/>
            </a:pPr>
            <a:r>
              <a:rPr lang="en-US" sz="1200" dirty="0" smtClean="0"/>
              <a:t>23.	Senbil, M. and R. Kitamura (2004) Heterogeneity in commuter departure time decision: A prospect theoretic approach. </a:t>
            </a:r>
            <a:r>
              <a:rPr lang="en-US" sz="1200" i="1" dirty="0" smtClean="0"/>
              <a:t>In</a:t>
            </a:r>
            <a:r>
              <a:rPr lang="en-US" sz="1200" dirty="0" smtClean="0"/>
              <a:t> N.O. Attoh-Okine and B. Ayyub (eds.) </a:t>
            </a:r>
            <a:r>
              <a:rPr lang="en-US" sz="1200" i="1" dirty="0" smtClean="0"/>
              <a:t>Applied Research in Uncertainty Modeling and Analysis</a:t>
            </a:r>
            <a:r>
              <a:rPr lang="en-US" sz="1200" dirty="0" smtClean="0"/>
              <a:t>, Kluwer Publishers, pp. 369-398. </a:t>
            </a: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A43EB6-108E-42FF-89E5-A8735E0AA348}" type="slidenum">
              <a:rPr lang="en-US" altLang="ja-JP" smtClean="0"/>
              <a:pPr>
                <a:defRPr/>
              </a:pPr>
              <a:t>37</a:t>
            </a:fld>
            <a:endParaRPr lang="en-US" altLang="ja-JP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Innovations in Travel Modeling Conference 2008</a:t>
            </a:r>
            <a:endParaRPr lang="en-US" altLang="ja-JP" dirty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196E4127-9718-4266-9BED-F383F41DA2A6}" type="datetime4">
              <a:rPr lang="en-US" smtClean="0"/>
              <a:pPr>
                <a:defRPr/>
              </a:pPr>
              <a:t>June 24, 2008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 6"/>
          <p:cNvSpPr>
            <a:spLocks noGrp="1"/>
          </p:cNvSpPr>
          <p:nvPr>
            <p:ph idx="1"/>
          </p:nvPr>
        </p:nvSpPr>
        <p:spPr>
          <a:xfrm>
            <a:off x="103517" y="1256232"/>
            <a:ext cx="8911087" cy="5067656"/>
          </a:xfrm>
        </p:spPr>
        <p:txBody>
          <a:bodyPr>
            <a:noAutofit/>
          </a:bodyPr>
          <a:lstStyle/>
          <a:p>
            <a:pPr marL="288000">
              <a:spcBef>
                <a:spcPts val="200"/>
              </a:spcBef>
              <a:buNone/>
            </a:pPr>
            <a:r>
              <a:rPr lang="en-US" sz="1200" dirty="0" smtClean="0"/>
              <a:t>24.	Jou, R.-C. and R. Kitamura (2008) Commuter departure time choice: A reference-point approach. </a:t>
            </a:r>
            <a:r>
              <a:rPr lang="en-US" sz="1200" i="1" dirty="0" smtClean="0"/>
              <a:t>Transportation Research A</a:t>
            </a:r>
            <a:r>
              <a:rPr lang="en-US" sz="1200" dirty="0" smtClean="0"/>
              <a:t>, </a:t>
            </a:r>
            <a:r>
              <a:rPr lang="en-US" sz="1200" b="1" dirty="0" smtClean="0"/>
              <a:t>42</a:t>
            </a:r>
            <a:r>
              <a:rPr lang="en-US" sz="1200" dirty="0" smtClean="0"/>
              <a:t> (forthcoming).</a:t>
            </a:r>
          </a:p>
          <a:p>
            <a:pPr marL="288000">
              <a:spcBef>
                <a:spcPts val="200"/>
              </a:spcBef>
              <a:buNone/>
            </a:pPr>
            <a:r>
              <a:rPr lang="en-US" sz="1200" dirty="0" smtClean="0"/>
              <a:t>25.	Senk, P. and R. Kitamura (2008) How do commuters know when to leave home? A verbal protocol analysis of cognitive processes. </a:t>
            </a:r>
            <a:r>
              <a:rPr lang="en-US" sz="1200" i="1" dirty="0" smtClean="0"/>
              <a:t>Transportation Research Record </a:t>
            </a:r>
            <a:r>
              <a:rPr lang="en-US" sz="1200" dirty="0" smtClean="0"/>
              <a:t>(forthcoming).</a:t>
            </a:r>
          </a:p>
          <a:p>
            <a:pPr marL="288000" lvl="0">
              <a:spcBef>
                <a:spcPts val="200"/>
              </a:spcBef>
              <a:buNone/>
            </a:pPr>
            <a:r>
              <a:rPr lang="en-US" sz="1200" dirty="0" smtClean="0"/>
              <a:t>26.	Kitamura, R., A. Kikuchi, K. Ushiwaka and P. Senk (2008) Travel time bandwidth: An operational measure of perceived travel time variability. Submitted to</a:t>
            </a:r>
            <a:r>
              <a:rPr lang="en-US" sz="1200" i="1" dirty="0" smtClean="0"/>
              <a:t> Transportation Research F</a:t>
            </a:r>
            <a:r>
              <a:rPr lang="en-US" sz="1200" dirty="0" smtClean="0"/>
              <a:t> (under review).</a:t>
            </a:r>
          </a:p>
          <a:p>
            <a:pPr marL="288000" lvl="0">
              <a:spcBef>
                <a:spcPts val="200"/>
              </a:spcBef>
              <a:buNone/>
            </a:pPr>
            <a:r>
              <a:rPr lang="en-US" sz="1200" dirty="0" smtClean="0"/>
              <a:t>27.	Nakayama, S. and R. Kitamura (2000) A route choice model with inductive learning. </a:t>
            </a:r>
            <a:r>
              <a:rPr lang="en-US" sz="1200" i="1" dirty="0" smtClean="0"/>
              <a:t>Transportation Research Record</a:t>
            </a:r>
            <a:r>
              <a:rPr lang="en-US" sz="1200" dirty="0" smtClean="0"/>
              <a:t>, </a:t>
            </a:r>
            <a:r>
              <a:rPr lang="en-US" sz="1200" b="1" dirty="0" smtClean="0"/>
              <a:t>1725</a:t>
            </a:r>
            <a:r>
              <a:rPr lang="en-US" sz="1200" dirty="0" smtClean="0"/>
              <a:t>, 63-70.</a:t>
            </a:r>
          </a:p>
          <a:p>
            <a:pPr marL="288000" lvl="0">
              <a:spcBef>
                <a:spcPts val="200"/>
              </a:spcBef>
              <a:buNone/>
            </a:pPr>
            <a:r>
              <a:rPr lang="en-US" sz="1200" dirty="0" smtClean="0"/>
              <a:t>28.	Senbil, M. and R. Kitamura (2007) WTP and WTA for expressway services. </a:t>
            </a:r>
            <a:r>
              <a:rPr lang="en-US" sz="1200" i="1" dirty="0" smtClean="0"/>
              <a:t>In </a:t>
            </a:r>
            <a:r>
              <a:rPr lang="en-US" sz="1200" dirty="0" smtClean="0"/>
              <a:t>S.H. Oda (ed.) </a:t>
            </a:r>
            <a:r>
              <a:rPr lang="en-US" sz="1200" i="1" dirty="0" smtClean="0"/>
              <a:t>Developments on Experimental Economics: New Approaches to Solving Real-World Problems</a:t>
            </a:r>
            <a:r>
              <a:rPr lang="en-US" sz="1200" dirty="0" smtClean="0"/>
              <a:t>, Lecture Notes in Economics and Mathematical Systems Vol. 590, Springer Verlag, Berlin, pp. 143-148.</a:t>
            </a:r>
          </a:p>
          <a:p>
            <a:pPr marL="288000" lvl="0">
              <a:spcBef>
                <a:spcPts val="200"/>
              </a:spcBef>
              <a:buNone/>
            </a:pPr>
            <a:r>
              <a:rPr lang="en-US" sz="1200" dirty="0" smtClean="0"/>
              <a:t>29.	Senbil, M. and R. Kitamura (2008) Policy effects on decisions under uncertainty: Simulation with mixed logit models of toll expressway users. </a:t>
            </a:r>
            <a:r>
              <a:rPr lang="en-US" sz="1200" i="1" dirty="0" smtClean="0"/>
              <a:t>Transportation Research Record</a:t>
            </a:r>
            <a:r>
              <a:rPr lang="en-US" sz="1200" dirty="0" smtClean="0"/>
              <a:t> (forthcoming).</a:t>
            </a:r>
          </a:p>
          <a:p>
            <a:pPr marL="288000" lvl="0">
              <a:spcBef>
                <a:spcPts val="200"/>
              </a:spcBef>
              <a:buNone/>
            </a:pPr>
            <a:r>
              <a:rPr lang="en-US" sz="1200" dirty="0" smtClean="0"/>
              <a:t>30.	Kitamura, R., T. van der Hoorn and F. van Wijk (1997) A comparative analysis of daily time use and the development of an activity-based traveller benefit measure. In E.F. Ettema and H.J.P. Timmermans (eds.), </a:t>
            </a:r>
            <a:r>
              <a:rPr lang="en-US" sz="1200" i="1" dirty="0" smtClean="0"/>
              <a:t>Activity-Based Approaches to Travel Analysis</a:t>
            </a:r>
            <a:r>
              <a:rPr lang="en-US" sz="1200" dirty="0" smtClean="0"/>
              <a:t>, Pergamon Press, Oxford, pp. 171-188.</a:t>
            </a: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A43EB6-108E-42FF-89E5-A8735E0AA348}" type="slidenum">
              <a:rPr lang="en-US" altLang="ja-JP" smtClean="0"/>
              <a:pPr>
                <a:defRPr/>
              </a:pPr>
              <a:t>38</a:t>
            </a:fld>
            <a:endParaRPr lang="en-US" altLang="ja-JP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Innovations in Travel Modeling Conference 2008</a:t>
            </a:r>
            <a:endParaRPr lang="en-US" altLang="ja-JP" dirty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196E4127-9718-4266-9BED-F383F41DA2A6}" type="datetime4">
              <a:rPr lang="en-US" smtClean="0"/>
              <a:pPr>
                <a:defRPr/>
              </a:pPr>
              <a:t>June 24, 2008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Innovations in Travel Modeling Conference 2008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593013" cy="990600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The Approach</a:t>
            </a:r>
            <a:endParaRPr lang="en-US" altLang="ja-JP" dirty="0"/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0188" y="1173163"/>
            <a:ext cx="8662987" cy="528320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ct val="30000"/>
              </a:spcBef>
              <a:defRPr/>
            </a:pPr>
            <a:r>
              <a:rPr lang="en-US" altLang="ja-JP" dirty="0" smtClean="0"/>
              <a:t>Micro-simulation of individuals’ daily travel</a:t>
            </a:r>
          </a:p>
          <a:p>
            <a:pPr>
              <a:spcBef>
                <a:spcPct val="30000"/>
              </a:spcBef>
              <a:defRPr/>
            </a:pPr>
            <a:r>
              <a:rPr lang="en-US" altLang="ja-JP" dirty="0" smtClean="0"/>
              <a:t>Gain realism by incorporating:</a:t>
            </a:r>
          </a:p>
          <a:p>
            <a:pPr lvl="1">
              <a:defRPr/>
            </a:pPr>
            <a:r>
              <a:rPr lang="en-US" altLang="ja-JP" dirty="0" smtClean="0"/>
              <a:t>space-time (prism) constraints</a:t>
            </a:r>
          </a:p>
          <a:p>
            <a:pPr lvl="1">
              <a:defRPr/>
            </a:pPr>
            <a:r>
              <a:rPr lang="en-US" altLang="ja-JP" dirty="0" smtClean="0"/>
              <a:t>constraints on modal transition, public transit availability, etc.</a:t>
            </a:r>
          </a:p>
          <a:p>
            <a:pPr>
              <a:spcBef>
                <a:spcPct val="30000"/>
              </a:spcBef>
              <a:defRPr/>
            </a:pPr>
            <a:r>
              <a:rPr lang="en-US" altLang="ja-JP" dirty="0" smtClean="0"/>
              <a:t>Treat work/school schedules as given and fixed</a:t>
            </a:r>
          </a:p>
          <a:p>
            <a:pPr>
              <a:spcBef>
                <a:spcPct val="30000"/>
              </a:spcBef>
              <a:defRPr/>
            </a:pPr>
            <a:r>
              <a:rPr lang="en-US" altLang="ja-JP" dirty="0" smtClean="0"/>
              <a:t>Discretionary activities simulated along the </a:t>
            </a:r>
            <a:r>
              <a:rPr lang="en-US" altLang="ja-JP" dirty="0" smtClean="0">
                <a:solidFill>
                  <a:srgbClr val="FF0000"/>
                </a:solidFill>
              </a:rPr>
              <a:t>time axis </a:t>
            </a:r>
            <a:r>
              <a:rPr lang="en-US" altLang="ja-JP" dirty="0" smtClean="0"/>
              <a:t>based on household travel survey results</a:t>
            </a:r>
          </a:p>
          <a:p>
            <a:pPr>
              <a:spcBef>
                <a:spcPct val="30000"/>
              </a:spcBef>
              <a:defRPr/>
            </a:pPr>
            <a:r>
              <a:rPr lang="en-US" altLang="ja-JP" dirty="0" smtClean="0">
                <a:solidFill>
                  <a:srgbClr val="FF0000"/>
                </a:solidFill>
              </a:rPr>
              <a:t>Dynamic interface </a:t>
            </a:r>
            <a:r>
              <a:rPr lang="en-US" altLang="ja-JP" dirty="0" smtClean="0">
                <a:solidFill>
                  <a:schemeClr val="accent6"/>
                </a:solidFill>
              </a:rPr>
              <a:t>and</a:t>
            </a:r>
            <a:r>
              <a:rPr lang="en-US" altLang="ja-JP" dirty="0" smtClean="0">
                <a:solidFill>
                  <a:srgbClr val="FF0000"/>
                </a:solidFill>
              </a:rPr>
              <a:t> concurrent execution</a:t>
            </a:r>
            <a:r>
              <a:rPr lang="en-US" altLang="ja-JP" dirty="0" smtClean="0">
                <a:solidFill>
                  <a:schemeClr val="accent6"/>
                </a:solidFill>
              </a:rPr>
              <a:t>, </a:t>
            </a:r>
            <a:r>
              <a:rPr lang="en-US" altLang="ja-JP" dirty="0" smtClean="0">
                <a:solidFill>
                  <a:srgbClr val="FF0000"/>
                </a:solidFill>
              </a:rPr>
              <a:t>along the time axis</a:t>
            </a:r>
            <a:r>
              <a:rPr lang="en-US" altLang="ja-JP" dirty="0" smtClean="0">
                <a:solidFill>
                  <a:schemeClr val="accent6"/>
                </a:solidFill>
              </a:rPr>
              <a:t>,</a:t>
            </a:r>
            <a:r>
              <a:rPr lang="en-US" altLang="ja-JP" dirty="0" smtClean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chemeClr val="accent6"/>
                </a:solidFill>
              </a:rPr>
              <a:t>of the </a:t>
            </a:r>
            <a:r>
              <a:rPr lang="en-US" altLang="ja-JP" dirty="0" smtClean="0">
                <a:solidFill>
                  <a:srgbClr val="FF0000"/>
                </a:solidFill>
              </a:rPr>
              <a:t>activity simulator </a:t>
            </a:r>
            <a:r>
              <a:rPr lang="en-US" altLang="ja-JP" dirty="0" smtClean="0">
                <a:solidFill>
                  <a:schemeClr val="accent6"/>
                </a:solidFill>
              </a:rPr>
              <a:t>and a </a:t>
            </a:r>
            <a:r>
              <a:rPr lang="en-US" altLang="ja-JP" dirty="0" smtClean="0">
                <a:solidFill>
                  <a:srgbClr val="FF0000"/>
                </a:solidFill>
              </a:rPr>
              <a:t>network simulator</a:t>
            </a:r>
          </a:p>
          <a:p>
            <a:pPr lvl="1">
              <a:spcBef>
                <a:spcPct val="30000"/>
              </a:spcBef>
              <a:defRPr/>
            </a:pPr>
            <a:r>
              <a:rPr lang="en-US" altLang="ja-JP" dirty="0" smtClean="0">
                <a:solidFill>
                  <a:srgbClr val="FF0000"/>
                </a:solidFill>
              </a:rPr>
              <a:t>No post-processing </a:t>
            </a:r>
            <a:r>
              <a:rPr lang="en-US" altLang="ja-JP" dirty="0" smtClean="0">
                <a:solidFill>
                  <a:schemeClr val="accent6"/>
                </a:solidFill>
              </a:rPr>
              <a:t>of model outputs</a:t>
            </a:r>
          </a:p>
          <a:p>
            <a:pPr>
              <a:spcBef>
                <a:spcPct val="30000"/>
              </a:spcBef>
              <a:defRPr/>
            </a:pPr>
            <a:r>
              <a:rPr lang="en-US" altLang="ja-JP" dirty="0" smtClean="0"/>
              <a:t>Other capabilities being incorporated (more later):</a:t>
            </a:r>
          </a:p>
          <a:p>
            <a:pPr lvl="1">
              <a:spcBef>
                <a:spcPct val="30000"/>
              </a:spcBef>
              <a:defRPr/>
            </a:pPr>
            <a:r>
              <a:rPr lang="en-US" altLang="ja-JP" dirty="0" smtClean="0">
                <a:solidFill>
                  <a:srgbClr val="FF0000"/>
                </a:solidFill>
              </a:rPr>
              <a:t>Inter-individual interactions </a:t>
            </a:r>
            <a:r>
              <a:rPr lang="en-US" altLang="ja-JP" dirty="0" smtClean="0"/>
              <a:t>to better represent household behavior, route choice, civic decision, etc.</a:t>
            </a:r>
          </a:p>
          <a:p>
            <a:pPr lvl="1">
              <a:spcBef>
                <a:spcPct val="30000"/>
              </a:spcBef>
              <a:defRPr/>
            </a:pPr>
            <a:r>
              <a:rPr lang="en-US" altLang="ja-JP" dirty="0" smtClean="0">
                <a:solidFill>
                  <a:srgbClr val="FF0000"/>
                </a:solidFill>
              </a:rPr>
              <a:t>Point </a:t>
            </a:r>
            <a:r>
              <a:rPr lang="en-US" altLang="ja-JP" dirty="0" smtClean="0"/>
              <a:t>(</a:t>
            </a:r>
            <a:r>
              <a:rPr lang="en-US" altLang="ja-JP" dirty="0" smtClean="0">
                <a:solidFill>
                  <a:srgbClr val="FF0000"/>
                </a:solidFill>
              </a:rPr>
              <a:t>quasi-continuous</a:t>
            </a:r>
            <a:r>
              <a:rPr lang="en-US" altLang="ja-JP" dirty="0" smtClean="0"/>
              <a:t>) representation of urban space</a:t>
            </a:r>
          </a:p>
          <a:p>
            <a:pPr lvl="1">
              <a:spcBef>
                <a:spcPct val="30000"/>
              </a:spcBef>
              <a:defRPr/>
            </a:pPr>
            <a:r>
              <a:rPr lang="en-US" altLang="ja-JP" dirty="0" smtClean="0"/>
              <a:t>Integrating </a:t>
            </a:r>
            <a:r>
              <a:rPr lang="en-US" altLang="ja-JP" dirty="0" smtClean="0">
                <a:solidFill>
                  <a:srgbClr val="FF0000"/>
                </a:solidFill>
              </a:rPr>
              <a:t>micro-scale network simulator into the meso-scale simulator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5FD982FA-CD61-474C-9ED8-EE30F27680C1}" type="datetime4">
              <a:rPr lang="en-US"/>
              <a:pPr>
                <a:defRPr/>
              </a:pPr>
              <a:t>June 24, 2008</a:t>
            </a:fld>
            <a:endParaRPr lang="en-US" altLang="ja-JP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89003F-9B3B-4F08-A2A0-64F0C85D8266}" type="slidenum">
              <a:rPr lang="en-US" altLang="ja-JP" smtClean="0"/>
              <a:pPr>
                <a:defRPr/>
              </a:pPr>
              <a:t>4</a:t>
            </a:fld>
            <a:endParaRPr lang="en-US" altLang="ja-JP" dirty="0"/>
          </a:p>
        </p:txBody>
      </p:sp>
      <p:sp>
        <p:nvSpPr>
          <p:cNvPr id="9" name="角丸四角形 8"/>
          <p:cNvSpPr/>
          <p:nvPr/>
        </p:nvSpPr>
        <p:spPr>
          <a:xfrm>
            <a:off x="603849" y="1552755"/>
            <a:ext cx="8246853" cy="931653"/>
          </a:xfrm>
          <a:prstGeom prst="roundRect">
            <a:avLst/>
          </a:prstGeom>
          <a:solidFill>
            <a:schemeClr val="accent6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Hägerstrand’s Constraints School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592345" y="2576431"/>
            <a:ext cx="8246853" cy="931653"/>
          </a:xfrm>
          <a:prstGeom prst="roundRect">
            <a:avLst/>
          </a:prstGeom>
          <a:solidFill>
            <a:schemeClr val="accent6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Chapin’s Activity-pull (Needs and Desires) School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593013" cy="990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ja-JP" dirty="0"/>
              <a:t>PCATS: A Micro-Simulator of </a:t>
            </a:r>
            <a:br>
              <a:rPr lang="en-US" altLang="ja-JP" dirty="0"/>
            </a:br>
            <a:r>
              <a:rPr lang="en-US" altLang="ja-JP" dirty="0"/>
              <a:t>Daily Travel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30188" y="1216025"/>
            <a:ext cx="8662987" cy="529431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spcBef>
                <a:spcPts val="900"/>
              </a:spcBef>
              <a:defRPr/>
            </a:pPr>
            <a:r>
              <a:rPr lang="en-US" altLang="ja-JP" dirty="0" smtClean="0"/>
              <a:t>Stands for “</a:t>
            </a:r>
            <a:r>
              <a:rPr lang="en-US" altLang="ja-JP" u="sng" dirty="0" smtClean="0"/>
              <a:t>P</a:t>
            </a:r>
            <a:r>
              <a:rPr lang="en-US" altLang="ja-JP" dirty="0" smtClean="0"/>
              <a:t>rism </a:t>
            </a:r>
            <a:r>
              <a:rPr lang="en-US" altLang="ja-JP" u="sng" dirty="0" smtClean="0"/>
              <a:t>C</a:t>
            </a:r>
            <a:r>
              <a:rPr lang="en-US" altLang="ja-JP" dirty="0" smtClean="0"/>
              <a:t>onstrained </a:t>
            </a:r>
            <a:r>
              <a:rPr lang="en-US" altLang="ja-JP" u="sng" dirty="0" smtClean="0"/>
              <a:t>A</a:t>
            </a:r>
            <a:r>
              <a:rPr lang="en-US" altLang="ja-JP" dirty="0" smtClean="0"/>
              <a:t>ctivity-</a:t>
            </a:r>
            <a:r>
              <a:rPr lang="en-US" altLang="ja-JP" u="sng" dirty="0" smtClean="0"/>
              <a:t>T</a:t>
            </a:r>
            <a:r>
              <a:rPr lang="en-US" altLang="ja-JP" dirty="0" smtClean="0"/>
              <a:t>ravel </a:t>
            </a:r>
            <a:r>
              <a:rPr lang="en-US" altLang="ja-JP" u="sng" dirty="0" smtClean="0"/>
              <a:t>S</a:t>
            </a:r>
            <a:r>
              <a:rPr lang="en-US" altLang="ja-JP" dirty="0" smtClean="0"/>
              <a:t>imulator”</a:t>
            </a:r>
          </a:p>
          <a:p>
            <a:pPr>
              <a:spcBef>
                <a:spcPts val="900"/>
              </a:spcBef>
              <a:defRPr/>
            </a:pPr>
            <a:r>
              <a:rPr lang="en-US" altLang="ja-JP" dirty="0" smtClean="0"/>
              <a:t>Divides a day into </a:t>
            </a:r>
            <a:r>
              <a:rPr lang="en-US" altLang="ja-JP" i="1" dirty="0" smtClean="0">
                <a:solidFill>
                  <a:srgbClr val="9900FF"/>
                </a:solidFill>
              </a:rPr>
              <a:t>open periods</a:t>
            </a:r>
            <a:r>
              <a:rPr lang="en-US" altLang="ja-JP" dirty="0" smtClean="0">
                <a:solidFill>
                  <a:srgbClr val="9900FF"/>
                </a:solidFill>
              </a:rPr>
              <a:t> </a:t>
            </a:r>
            <a:r>
              <a:rPr lang="en-US" altLang="ja-JP" dirty="0" smtClean="0"/>
              <a:t>and </a:t>
            </a:r>
            <a:r>
              <a:rPr lang="en-US" altLang="ja-JP" i="1" dirty="0" smtClean="0">
                <a:solidFill>
                  <a:srgbClr val="9900FF"/>
                </a:solidFill>
              </a:rPr>
              <a:t>blocked periods</a:t>
            </a:r>
            <a:r>
              <a:rPr lang="en-US" altLang="ja-JP" dirty="0" smtClean="0"/>
              <a:t>.</a:t>
            </a:r>
          </a:p>
          <a:p>
            <a:pPr>
              <a:spcBef>
                <a:spcPts val="900"/>
              </a:spcBef>
              <a:defRPr/>
            </a:pPr>
            <a:r>
              <a:rPr lang="en-US" altLang="ja-JP" dirty="0" smtClean="0"/>
              <a:t>Defines a Hägerstrand’s prism for each open period and simulates activities and travel within it.</a:t>
            </a:r>
          </a:p>
          <a:p>
            <a:pPr>
              <a:spcBef>
                <a:spcPts val="900"/>
              </a:spcBef>
              <a:defRPr/>
            </a:pPr>
            <a:r>
              <a:rPr lang="en-US" altLang="ja-JP" dirty="0" smtClean="0">
                <a:solidFill>
                  <a:schemeClr val="accent3">
                    <a:lumMod val="65000"/>
                  </a:schemeClr>
                </a:solidFill>
              </a:rPr>
              <a:t>Use of synthetic households to simulate the urban population</a:t>
            </a:r>
          </a:p>
          <a:p>
            <a:pPr>
              <a:spcBef>
                <a:spcPts val="900"/>
              </a:spcBef>
              <a:defRPr/>
            </a:pPr>
            <a:r>
              <a:rPr lang="en-US" altLang="ja-JP" dirty="0" smtClean="0">
                <a:solidFill>
                  <a:schemeClr val="accent3">
                    <a:lumMod val="65000"/>
                  </a:schemeClr>
                </a:solidFill>
              </a:rPr>
              <a:t>Sequential structure</a:t>
            </a:r>
          </a:p>
          <a:p>
            <a:pPr lvl="1">
              <a:spcBef>
                <a:spcPts val="600"/>
              </a:spcBef>
              <a:defRPr/>
            </a:pPr>
            <a:r>
              <a:rPr lang="en-US" altLang="ja-JP" dirty="0" smtClean="0">
                <a:solidFill>
                  <a:schemeClr val="accent3">
                    <a:lumMod val="65000"/>
                  </a:schemeClr>
                </a:solidFill>
              </a:rPr>
              <a:t>The attributes of an activity and trip to it are simulated activity by activity, conditional on past activity engagement.</a:t>
            </a:r>
          </a:p>
          <a:p>
            <a:pPr lvl="1">
              <a:spcBef>
                <a:spcPts val="600"/>
              </a:spcBef>
              <a:defRPr/>
            </a:pPr>
            <a:r>
              <a:rPr lang="en-US" altLang="ja-JP" dirty="0" smtClean="0">
                <a:solidFill>
                  <a:schemeClr val="accent3">
                    <a:lumMod val="65000"/>
                  </a:schemeClr>
                </a:solidFill>
              </a:rPr>
              <a:t>Operational hierarchy: activity type → mode-destination → activity duration</a:t>
            </a:r>
          </a:p>
          <a:p>
            <a:pPr>
              <a:spcBef>
                <a:spcPts val="900"/>
              </a:spcBef>
              <a:defRPr/>
            </a:pPr>
            <a:r>
              <a:rPr lang="en-US" altLang="ja-JP" dirty="0" smtClean="0">
                <a:solidFill>
                  <a:schemeClr val="accent3">
                    <a:lumMod val="65000"/>
                  </a:schemeClr>
                </a:solidFill>
              </a:rPr>
              <a:t>Representation of prism constraints</a:t>
            </a:r>
          </a:p>
          <a:p>
            <a:pPr lvl="1">
              <a:spcBef>
                <a:spcPts val="600"/>
              </a:spcBef>
              <a:defRPr/>
            </a:pPr>
            <a:r>
              <a:rPr lang="en-US" altLang="ja-JP" dirty="0" smtClean="0">
                <a:solidFill>
                  <a:schemeClr val="accent3">
                    <a:lumMod val="65000"/>
                  </a:schemeClr>
                </a:solidFill>
              </a:rPr>
              <a:t>Activity choice ← remaining time in prism</a:t>
            </a:r>
          </a:p>
          <a:p>
            <a:pPr lvl="1">
              <a:spcBef>
                <a:spcPct val="10000"/>
              </a:spcBef>
              <a:defRPr/>
            </a:pPr>
            <a:r>
              <a:rPr lang="en-US" altLang="ja-JP" dirty="0" smtClean="0">
                <a:solidFill>
                  <a:schemeClr val="accent3">
                    <a:lumMod val="65000"/>
                  </a:schemeClr>
                </a:solidFill>
              </a:rPr>
              <a:t>Mode-destination choice ← choice set</a:t>
            </a:r>
          </a:p>
          <a:p>
            <a:pPr lvl="1">
              <a:spcBef>
                <a:spcPct val="10000"/>
              </a:spcBef>
              <a:defRPr/>
            </a:pPr>
            <a:r>
              <a:rPr lang="en-US" altLang="ja-JP" dirty="0" smtClean="0">
                <a:solidFill>
                  <a:schemeClr val="accent3">
                    <a:lumMod val="65000"/>
                  </a:schemeClr>
                </a:solidFill>
              </a:rPr>
              <a:t>Duration choice ← remaining time in prism</a:t>
            </a: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D799A6-2C21-4D4E-9CC2-9B0DD2C06652}" type="slidenum">
              <a:rPr lang="en-US" altLang="ja-JP" smtClean="0"/>
              <a:pPr>
                <a:defRPr/>
              </a:pPr>
              <a:t>5</a:t>
            </a:fld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Innovations in Travel Modeling Conference 2008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BFBFC919-6BD1-46C6-8ABB-070C05C11308}" type="datetime4">
              <a:rPr lang="en-US"/>
              <a:pPr>
                <a:defRPr/>
              </a:pPr>
              <a:t>June 24, 2008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E788EB-74FE-4448-9020-8752F9F0C9E0}" type="slidenum">
              <a:rPr lang="en-US" altLang="ja-JP"/>
              <a:pPr>
                <a:defRPr/>
              </a:pPr>
              <a:t>6</a:t>
            </a:fld>
            <a:endParaRPr lang="en-US" altLang="ja-JP" dirty="0"/>
          </a:p>
        </p:txBody>
      </p:sp>
      <p:sp>
        <p:nvSpPr>
          <p:cNvPr id="6147" name="Rectangle 10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dirty="0" smtClean="0"/>
              <a:t>BOKU Course 856 306 Topic 5</a:t>
            </a:r>
          </a:p>
        </p:txBody>
      </p:sp>
      <p:sp>
        <p:nvSpPr>
          <p:cNvPr id="34" name="Rectangle 11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41C52075-1349-408A-ACB9-8D5A2489F784}" type="datetime4">
              <a:rPr lang="en-US"/>
              <a:pPr>
                <a:defRPr/>
              </a:pPr>
              <a:t>June 24, 2008</a:t>
            </a:fld>
            <a:endParaRPr lang="en-US" altLang="ja-JP" dirty="0"/>
          </a:p>
        </p:txBody>
      </p:sp>
      <p:sp>
        <p:nvSpPr>
          <p:cNvPr id="29" name="スライド番号プレースホルダ 2"/>
          <p:cNvSpPr txBox="1">
            <a:spLocks noGrp="1"/>
          </p:cNvSpPr>
          <p:nvPr/>
        </p:nvSpPr>
        <p:spPr bwMode="auto">
          <a:xfrm>
            <a:off x="8172450" y="6416675"/>
            <a:ext cx="828675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F8D0EA5E-F8E6-4386-84F6-A3BEA7CBD6CE}" type="slidenum">
              <a:rPr lang="en-US" altLang="ja-JP" sz="1200">
                <a:ea typeface="+mn-ea"/>
              </a:rPr>
              <a:pPr algn="r">
                <a:defRPr/>
              </a:pPr>
              <a:t>6</a:t>
            </a:fld>
            <a:endParaRPr lang="en-US" altLang="ja-JP" sz="1200" dirty="0">
              <a:ea typeface="+mn-ea"/>
            </a:endParaRPr>
          </a:p>
        </p:txBody>
      </p:sp>
      <p:sp>
        <p:nvSpPr>
          <p:cNvPr id="30" name="フッター プレースホルダ 3"/>
          <p:cNvSpPr txBox="1">
            <a:spLocks noGrp="1"/>
          </p:cNvSpPr>
          <p:nvPr/>
        </p:nvSpPr>
        <p:spPr bwMode="auto">
          <a:xfrm>
            <a:off x="2133600" y="6416675"/>
            <a:ext cx="4867275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altLang="ja-JP" sz="1200" dirty="0">
                <a:ea typeface="+mn-ea"/>
              </a:rPr>
              <a:t>BOKU Course 856 306 Topic 5</a:t>
            </a:r>
          </a:p>
        </p:txBody>
      </p:sp>
      <p:sp>
        <p:nvSpPr>
          <p:cNvPr id="31" name="日付プレースホルダ 4"/>
          <p:cNvSpPr txBox="1">
            <a:spLocks noGrp="1"/>
          </p:cNvSpPr>
          <p:nvPr/>
        </p:nvSpPr>
        <p:spPr bwMode="auto">
          <a:xfrm>
            <a:off x="180975" y="6426200"/>
            <a:ext cx="1743075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365860FE-432C-4AE9-B093-805F84697DAC}" type="datetime4">
              <a:rPr lang="en-US" sz="1200">
                <a:ea typeface="+mn-ea"/>
              </a:rPr>
              <a:pPr>
                <a:defRPr/>
              </a:pPr>
              <a:t>June 24, 2008</a:t>
            </a:fld>
            <a:endParaRPr lang="en-US" altLang="ja-JP" sz="1200" dirty="0">
              <a:ea typeface="+mn-ea"/>
            </a:endParaRPr>
          </a:p>
        </p:txBody>
      </p:sp>
      <p:sp>
        <p:nvSpPr>
          <p:cNvPr id="7173" name="Rectangle 4"/>
          <p:cNvSpPr>
            <a:spLocks noGrp="1" noChangeArrowheads="1"/>
          </p:cNvSpPr>
          <p:nvPr>
            <p:ph type="title"/>
          </p:nvPr>
        </p:nvSpPr>
        <p:spPr>
          <a:xfrm>
            <a:off x="1128713" y="0"/>
            <a:ext cx="7775575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ja-JP" dirty="0" smtClean="0">
                <a:cs typeface="Arial" charset="0"/>
              </a:rPr>
              <a:t>Simulation of Activities and Travel in a Hägerstrand’s Prism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927100" y="1292225"/>
            <a:ext cx="7326313" cy="5080000"/>
            <a:chOff x="521" y="835"/>
            <a:chExt cx="4615" cy="3200"/>
          </a:xfrm>
        </p:grpSpPr>
        <p:sp>
          <p:nvSpPr>
            <p:cNvPr id="6154" name="Line 5"/>
            <p:cNvSpPr>
              <a:spLocks noChangeShapeType="1"/>
            </p:cNvSpPr>
            <p:nvPr/>
          </p:nvSpPr>
          <p:spPr bwMode="auto">
            <a:xfrm>
              <a:off x="521" y="3509"/>
              <a:ext cx="4615" cy="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55" name="Line 6"/>
            <p:cNvSpPr>
              <a:spLocks noChangeShapeType="1"/>
            </p:cNvSpPr>
            <p:nvPr/>
          </p:nvSpPr>
          <p:spPr bwMode="auto">
            <a:xfrm flipH="1" flipV="1">
              <a:off x="877" y="835"/>
              <a:ext cx="0" cy="26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56" name="Oval 8"/>
            <p:cNvSpPr>
              <a:spLocks noChangeArrowheads="1"/>
            </p:cNvSpPr>
            <p:nvPr/>
          </p:nvSpPr>
          <p:spPr bwMode="auto">
            <a:xfrm>
              <a:off x="1925" y="3013"/>
              <a:ext cx="91" cy="91"/>
            </a:xfrm>
            <a:prstGeom prst="ellipse">
              <a:avLst/>
            </a:prstGeom>
            <a:solidFill>
              <a:srgbClr val="FE0202"/>
            </a:solidFill>
            <a:ln w="12700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6157" name="Oval 9"/>
            <p:cNvSpPr>
              <a:spLocks noChangeArrowheads="1"/>
            </p:cNvSpPr>
            <p:nvPr/>
          </p:nvSpPr>
          <p:spPr bwMode="auto">
            <a:xfrm>
              <a:off x="3736" y="1176"/>
              <a:ext cx="91" cy="91"/>
            </a:xfrm>
            <a:prstGeom prst="ellipse">
              <a:avLst/>
            </a:prstGeom>
            <a:solidFill>
              <a:srgbClr val="FE0202"/>
            </a:solidFill>
            <a:ln w="12700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6158" name="Line 10"/>
            <p:cNvSpPr>
              <a:spLocks noChangeShapeType="1"/>
            </p:cNvSpPr>
            <p:nvPr/>
          </p:nvSpPr>
          <p:spPr bwMode="auto">
            <a:xfrm>
              <a:off x="1973" y="3105"/>
              <a:ext cx="0" cy="318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59" name="Line 11"/>
            <p:cNvSpPr>
              <a:spLocks noChangeShapeType="1"/>
            </p:cNvSpPr>
            <p:nvPr/>
          </p:nvSpPr>
          <p:spPr bwMode="auto">
            <a:xfrm>
              <a:off x="3778" y="862"/>
              <a:ext cx="0" cy="318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60" name="Line 12"/>
            <p:cNvSpPr>
              <a:spLocks noChangeShapeType="1"/>
            </p:cNvSpPr>
            <p:nvPr/>
          </p:nvSpPr>
          <p:spPr bwMode="auto">
            <a:xfrm>
              <a:off x="1973" y="3502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61" name="Line 13"/>
            <p:cNvSpPr>
              <a:spLocks noChangeShapeType="1"/>
            </p:cNvSpPr>
            <p:nvPr/>
          </p:nvSpPr>
          <p:spPr bwMode="auto">
            <a:xfrm>
              <a:off x="3778" y="3499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62" name="Line 14"/>
            <p:cNvSpPr>
              <a:spLocks noChangeShapeType="1"/>
            </p:cNvSpPr>
            <p:nvPr/>
          </p:nvSpPr>
          <p:spPr bwMode="auto">
            <a:xfrm flipH="1">
              <a:off x="1966" y="3416"/>
              <a:ext cx="7" cy="93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63" name="Line 15"/>
            <p:cNvSpPr>
              <a:spLocks noChangeShapeType="1"/>
            </p:cNvSpPr>
            <p:nvPr/>
          </p:nvSpPr>
          <p:spPr bwMode="auto">
            <a:xfrm>
              <a:off x="3780" y="1271"/>
              <a:ext cx="0" cy="2224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64" name="Text Box 16"/>
            <p:cNvSpPr txBox="1">
              <a:spLocks noChangeArrowheads="1"/>
            </p:cNvSpPr>
            <p:nvPr/>
          </p:nvSpPr>
          <p:spPr bwMode="auto">
            <a:xfrm>
              <a:off x="1545" y="3608"/>
              <a:ext cx="86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dirty="0" smtClean="0"/>
                <a:t>Home</a:t>
              </a:r>
              <a:endParaRPr lang="en-US" altLang="ja-JP" i="1" dirty="0"/>
            </a:p>
          </p:txBody>
        </p:sp>
        <p:sp>
          <p:nvSpPr>
            <p:cNvPr id="6165" name="Text Box 17"/>
            <p:cNvSpPr txBox="1">
              <a:spLocks noChangeArrowheads="1"/>
            </p:cNvSpPr>
            <p:nvPr/>
          </p:nvSpPr>
          <p:spPr bwMode="auto">
            <a:xfrm>
              <a:off x="3344" y="3602"/>
              <a:ext cx="86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dirty="0" smtClean="0"/>
                <a:t>Work</a:t>
              </a:r>
              <a:endParaRPr lang="en-US" altLang="ja-JP" i="1" dirty="0"/>
            </a:p>
          </p:txBody>
        </p:sp>
        <p:sp>
          <p:nvSpPr>
            <p:cNvPr id="6166" name="Text Box 18"/>
            <p:cNvSpPr txBox="1">
              <a:spLocks noChangeArrowheads="1"/>
            </p:cNvSpPr>
            <p:nvPr/>
          </p:nvSpPr>
          <p:spPr bwMode="auto">
            <a:xfrm>
              <a:off x="2003" y="3162"/>
              <a:ext cx="120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dirty="0"/>
                <a:t>Activity </a:t>
              </a:r>
              <a:r>
                <a:rPr lang="en-US" altLang="ja-JP" dirty="0" smtClean="0"/>
                <a:t>1 (Fixed)</a:t>
              </a:r>
              <a:endParaRPr lang="en-US" altLang="ja-JP" i="1" dirty="0"/>
            </a:p>
          </p:txBody>
        </p:sp>
        <p:sp>
          <p:nvSpPr>
            <p:cNvPr id="6167" name="Text Box 19"/>
            <p:cNvSpPr txBox="1">
              <a:spLocks noChangeArrowheads="1"/>
            </p:cNvSpPr>
            <p:nvPr/>
          </p:nvSpPr>
          <p:spPr bwMode="auto">
            <a:xfrm>
              <a:off x="3805" y="908"/>
              <a:ext cx="1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dirty="0"/>
                <a:t>Activity </a:t>
              </a:r>
              <a:r>
                <a:rPr lang="en-US" altLang="ja-JP" dirty="0" smtClean="0"/>
                <a:t>2 (Fixed)</a:t>
              </a:r>
              <a:endParaRPr lang="en-US" altLang="ja-JP" i="1" dirty="0"/>
            </a:p>
          </p:txBody>
        </p:sp>
        <p:sp>
          <p:nvSpPr>
            <p:cNvPr id="6168" name="Line 20"/>
            <p:cNvSpPr>
              <a:spLocks noChangeShapeType="1"/>
            </p:cNvSpPr>
            <p:nvPr/>
          </p:nvSpPr>
          <p:spPr bwMode="auto">
            <a:xfrm flipV="1">
              <a:off x="2015" y="1678"/>
              <a:ext cx="2677" cy="1353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69" name="Line 21"/>
            <p:cNvSpPr>
              <a:spLocks noChangeShapeType="1"/>
            </p:cNvSpPr>
            <p:nvPr/>
          </p:nvSpPr>
          <p:spPr bwMode="auto">
            <a:xfrm flipH="1" flipV="1">
              <a:off x="1018" y="2586"/>
              <a:ext cx="910" cy="458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70" name="Line 22"/>
            <p:cNvSpPr>
              <a:spLocks noChangeShapeType="1"/>
            </p:cNvSpPr>
            <p:nvPr/>
          </p:nvSpPr>
          <p:spPr bwMode="auto">
            <a:xfrm flipV="1">
              <a:off x="1013" y="1243"/>
              <a:ext cx="2728" cy="1343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71" name="Line 23"/>
            <p:cNvSpPr>
              <a:spLocks noChangeShapeType="1"/>
            </p:cNvSpPr>
            <p:nvPr/>
          </p:nvSpPr>
          <p:spPr bwMode="auto">
            <a:xfrm flipH="1" flipV="1">
              <a:off x="3818" y="1250"/>
              <a:ext cx="868" cy="428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72" name="Text Box 24"/>
            <p:cNvSpPr txBox="1">
              <a:spLocks noChangeArrowheads="1"/>
            </p:cNvSpPr>
            <p:nvPr/>
          </p:nvSpPr>
          <p:spPr bwMode="auto">
            <a:xfrm rot="10800000">
              <a:off x="592" y="938"/>
              <a:ext cx="289" cy="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dirty="0"/>
                <a:t>Time</a:t>
              </a:r>
            </a:p>
          </p:txBody>
        </p:sp>
        <p:sp>
          <p:nvSpPr>
            <p:cNvPr id="6173" name="Text Box 25"/>
            <p:cNvSpPr txBox="1">
              <a:spLocks noChangeArrowheads="1"/>
            </p:cNvSpPr>
            <p:nvPr/>
          </p:nvSpPr>
          <p:spPr bwMode="auto">
            <a:xfrm>
              <a:off x="2211" y="3804"/>
              <a:ext cx="130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dirty="0"/>
                <a:t>Urban Space</a:t>
              </a:r>
            </a:p>
          </p:txBody>
        </p:sp>
        <p:sp>
          <p:nvSpPr>
            <p:cNvPr id="6174" name="Line 26"/>
            <p:cNvSpPr>
              <a:spLocks noChangeShapeType="1"/>
            </p:cNvSpPr>
            <p:nvPr/>
          </p:nvSpPr>
          <p:spPr bwMode="auto">
            <a:xfrm>
              <a:off x="2668" y="2701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75" name="Line 27"/>
            <p:cNvSpPr>
              <a:spLocks noChangeShapeType="1"/>
            </p:cNvSpPr>
            <p:nvPr/>
          </p:nvSpPr>
          <p:spPr bwMode="auto">
            <a:xfrm>
              <a:off x="2867" y="2602"/>
              <a:ext cx="4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76" name="Line 28"/>
            <p:cNvSpPr>
              <a:spLocks noChangeShapeType="1"/>
            </p:cNvSpPr>
            <p:nvPr/>
          </p:nvSpPr>
          <p:spPr bwMode="auto">
            <a:xfrm>
              <a:off x="3330" y="2364"/>
              <a:ext cx="0" cy="2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77" name="Text Box 29"/>
            <p:cNvSpPr txBox="1">
              <a:spLocks noChangeArrowheads="1"/>
            </p:cNvSpPr>
            <p:nvPr/>
          </p:nvSpPr>
          <p:spPr bwMode="auto">
            <a:xfrm>
              <a:off x="3327" y="2371"/>
              <a:ext cx="2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600" dirty="0"/>
                <a:t>1</a:t>
              </a:r>
            </a:p>
          </p:txBody>
        </p:sp>
        <p:sp>
          <p:nvSpPr>
            <p:cNvPr id="6178" name="Text Box 30"/>
            <p:cNvSpPr txBox="1">
              <a:spLocks noChangeArrowheads="1"/>
            </p:cNvSpPr>
            <p:nvPr/>
          </p:nvSpPr>
          <p:spPr bwMode="auto">
            <a:xfrm>
              <a:off x="2991" y="2593"/>
              <a:ext cx="24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sz="1600" i="1" dirty="0"/>
                <a:t>v</a:t>
              </a:r>
            </a:p>
          </p:txBody>
        </p:sp>
      </p:grpSp>
      <p:sp>
        <p:nvSpPr>
          <p:cNvPr id="35" name="Line 11"/>
          <p:cNvSpPr>
            <a:spLocks noChangeShapeType="1"/>
          </p:cNvSpPr>
          <p:nvPr/>
        </p:nvSpPr>
        <p:spPr bwMode="auto">
          <a:xfrm>
            <a:off x="3230743" y="4247730"/>
            <a:ext cx="0" cy="5048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6" name="Line 20"/>
          <p:cNvSpPr>
            <a:spLocks noChangeShapeType="1"/>
          </p:cNvSpPr>
          <p:nvPr/>
        </p:nvSpPr>
        <p:spPr bwMode="auto">
          <a:xfrm flipV="1">
            <a:off x="3235566" y="3045124"/>
            <a:ext cx="2414736" cy="1212788"/>
          </a:xfrm>
          <a:prstGeom prst="line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7" name="Line 11"/>
          <p:cNvSpPr>
            <a:spLocks noChangeShapeType="1"/>
          </p:cNvSpPr>
          <p:nvPr/>
        </p:nvSpPr>
        <p:spPr bwMode="auto">
          <a:xfrm>
            <a:off x="5632049" y="2113473"/>
            <a:ext cx="0" cy="954056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8" name="Line 20"/>
          <p:cNvSpPr>
            <a:spLocks noChangeShapeType="1"/>
          </p:cNvSpPr>
          <p:nvPr/>
        </p:nvSpPr>
        <p:spPr bwMode="auto">
          <a:xfrm flipV="1">
            <a:off x="5624423" y="1929441"/>
            <a:ext cx="411192" cy="209910"/>
          </a:xfrm>
          <a:prstGeom prst="line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217657" y="4356344"/>
            <a:ext cx="1639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Home Activity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0" name="Line 15"/>
          <p:cNvSpPr>
            <a:spLocks noChangeShapeType="1"/>
          </p:cNvSpPr>
          <p:nvPr/>
        </p:nvSpPr>
        <p:spPr bwMode="auto">
          <a:xfrm>
            <a:off x="5629473" y="3096882"/>
            <a:ext cx="0" cy="2579119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417387" y="5684808"/>
            <a:ext cx="439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accent2"/>
                </a:solidFill>
              </a:rPr>
              <a:t>A</a:t>
            </a:r>
            <a:endParaRPr lang="en-US" i="1" dirty="0">
              <a:solidFill>
                <a:schemeClr val="accent2"/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702060" y="2268747"/>
            <a:ext cx="1285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Activity at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Location </a:t>
            </a:r>
            <a:r>
              <a:rPr lang="en-US" i="1" dirty="0" smtClean="0">
                <a:solidFill>
                  <a:schemeClr val="accent2"/>
                </a:solidFill>
              </a:rPr>
              <a:t>A</a:t>
            </a:r>
            <a:endParaRPr lang="en-US" i="1" dirty="0">
              <a:solidFill>
                <a:schemeClr val="accent2"/>
              </a:solidFill>
            </a:endParaRPr>
          </a:p>
        </p:txBody>
      </p:sp>
      <p:sp>
        <p:nvSpPr>
          <p:cNvPr id="43" name="Line 11"/>
          <p:cNvSpPr>
            <a:spLocks noChangeShapeType="1"/>
          </p:cNvSpPr>
          <p:nvPr/>
        </p:nvSpPr>
        <p:spPr bwMode="auto">
          <a:xfrm>
            <a:off x="3233905" y="3321171"/>
            <a:ext cx="0" cy="144576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4" name="Line 20"/>
          <p:cNvSpPr>
            <a:spLocks noChangeShapeType="1"/>
          </p:cNvSpPr>
          <p:nvPr/>
        </p:nvSpPr>
        <p:spPr bwMode="auto">
          <a:xfrm flipV="1">
            <a:off x="3215438" y="1940943"/>
            <a:ext cx="2814426" cy="1399694"/>
          </a:xfrm>
          <a:prstGeom prst="line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5" name="Line 21"/>
          <p:cNvSpPr>
            <a:spLocks noChangeShapeType="1"/>
          </p:cNvSpPr>
          <p:nvPr/>
        </p:nvSpPr>
        <p:spPr bwMode="auto">
          <a:xfrm flipH="1" flipV="1">
            <a:off x="2518912" y="4468483"/>
            <a:ext cx="647339" cy="326756"/>
          </a:xfrm>
          <a:prstGeom prst="line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6" name="Line 11"/>
          <p:cNvSpPr>
            <a:spLocks noChangeShapeType="1"/>
          </p:cNvSpPr>
          <p:nvPr/>
        </p:nvSpPr>
        <p:spPr bwMode="auto">
          <a:xfrm flipH="1">
            <a:off x="2532289" y="3968150"/>
            <a:ext cx="0" cy="51123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7" name="Line 20"/>
          <p:cNvSpPr>
            <a:spLocks noChangeShapeType="1"/>
          </p:cNvSpPr>
          <p:nvPr/>
        </p:nvSpPr>
        <p:spPr bwMode="auto">
          <a:xfrm flipV="1">
            <a:off x="2533950" y="2774830"/>
            <a:ext cx="2414736" cy="1212788"/>
          </a:xfrm>
          <a:prstGeom prst="line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8" name="Line 11"/>
          <p:cNvSpPr>
            <a:spLocks noChangeShapeType="1"/>
          </p:cNvSpPr>
          <p:nvPr/>
        </p:nvSpPr>
        <p:spPr bwMode="auto">
          <a:xfrm flipH="1">
            <a:off x="4939059" y="2458527"/>
            <a:ext cx="0" cy="34733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9" name="Line 20"/>
          <p:cNvSpPr>
            <a:spLocks noChangeShapeType="1"/>
          </p:cNvSpPr>
          <p:nvPr/>
        </p:nvSpPr>
        <p:spPr bwMode="auto">
          <a:xfrm flipV="1">
            <a:off x="4951562" y="1932317"/>
            <a:ext cx="1078302" cy="543464"/>
          </a:xfrm>
          <a:prstGeom prst="line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2579298" y="4037162"/>
            <a:ext cx="1138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Activity 1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5000446" y="2455652"/>
            <a:ext cx="1138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Activity 2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/>
      <p:bldP spid="39" grpId="1"/>
      <p:bldP spid="40" grpId="0" animBg="1"/>
      <p:bldP spid="40" grpId="1" animBg="1"/>
      <p:bldP spid="41" grpId="0"/>
      <p:bldP spid="41" grpId="1"/>
      <p:bldP spid="42" grpId="0"/>
      <p:bldP spid="42" grpId="1"/>
      <p:bldP spid="43" grpId="2" animBg="1"/>
      <p:bldP spid="43" grpId="3" animBg="1"/>
      <p:bldP spid="44" grpId="2" animBg="1"/>
      <p:bldP spid="44" grpId="3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/>
      <p:bldP spid="5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593013" cy="990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ja-JP" dirty="0"/>
              <a:t>PCATS: A Micro-Simulator of </a:t>
            </a:r>
            <a:br>
              <a:rPr lang="en-US" altLang="ja-JP" dirty="0"/>
            </a:br>
            <a:r>
              <a:rPr lang="en-US" altLang="ja-JP" dirty="0"/>
              <a:t>Daily Travel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30188" y="1216025"/>
            <a:ext cx="8662987" cy="529431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spcBef>
                <a:spcPts val="900"/>
              </a:spcBef>
              <a:defRPr/>
            </a:pPr>
            <a:r>
              <a:rPr lang="en-US" altLang="ja-JP" dirty="0" smtClean="0">
                <a:solidFill>
                  <a:schemeClr val="accent3">
                    <a:lumMod val="65000"/>
                  </a:schemeClr>
                </a:solidFill>
              </a:rPr>
              <a:t>Stands for “</a:t>
            </a:r>
            <a:r>
              <a:rPr lang="en-US" altLang="ja-JP" u="sng" dirty="0" smtClean="0">
                <a:solidFill>
                  <a:schemeClr val="accent3">
                    <a:lumMod val="65000"/>
                  </a:schemeClr>
                </a:solidFill>
              </a:rPr>
              <a:t>P</a:t>
            </a:r>
            <a:r>
              <a:rPr lang="en-US" altLang="ja-JP" dirty="0" smtClean="0">
                <a:solidFill>
                  <a:schemeClr val="accent3">
                    <a:lumMod val="65000"/>
                  </a:schemeClr>
                </a:solidFill>
              </a:rPr>
              <a:t>rism </a:t>
            </a:r>
            <a:r>
              <a:rPr lang="en-US" altLang="ja-JP" u="sng" dirty="0" smtClean="0">
                <a:solidFill>
                  <a:schemeClr val="accent3">
                    <a:lumMod val="65000"/>
                  </a:schemeClr>
                </a:solidFill>
              </a:rPr>
              <a:t>C</a:t>
            </a:r>
            <a:r>
              <a:rPr lang="en-US" altLang="ja-JP" dirty="0" smtClean="0">
                <a:solidFill>
                  <a:schemeClr val="accent3">
                    <a:lumMod val="65000"/>
                  </a:schemeClr>
                </a:solidFill>
              </a:rPr>
              <a:t>onstrained </a:t>
            </a:r>
            <a:r>
              <a:rPr lang="en-US" altLang="ja-JP" u="sng" dirty="0" smtClean="0">
                <a:solidFill>
                  <a:schemeClr val="accent3">
                    <a:lumMod val="65000"/>
                  </a:schemeClr>
                </a:solidFill>
              </a:rPr>
              <a:t>A</a:t>
            </a:r>
            <a:r>
              <a:rPr lang="en-US" altLang="ja-JP" dirty="0" smtClean="0">
                <a:solidFill>
                  <a:schemeClr val="accent3">
                    <a:lumMod val="65000"/>
                  </a:schemeClr>
                </a:solidFill>
              </a:rPr>
              <a:t>ctivity-</a:t>
            </a:r>
            <a:r>
              <a:rPr lang="en-US" altLang="ja-JP" u="sng" dirty="0" smtClean="0">
                <a:solidFill>
                  <a:schemeClr val="accent3">
                    <a:lumMod val="65000"/>
                  </a:schemeClr>
                </a:solidFill>
              </a:rPr>
              <a:t>T</a:t>
            </a:r>
            <a:r>
              <a:rPr lang="en-US" altLang="ja-JP" dirty="0" smtClean="0">
                <a:solidFill>
                  <a:schemeClr val="accent3">
                    <a:lumMod val="65000"/>
                  </a:schemeClr>
                </a:solidFill>
              </a:rPr>
              <a:t>ravel </a:t>
            </a:r>
            <a:r>
              <a:rPr lang="en-US" altLang="ja-JP" u="sng" dirty="0" smtClean="0">
                <a:solidFill>
                  <a:schemeClr val="accent3">
                    <a:lumMod val="65000"/>
                  </a:schemeClr>
                </a:solidFill>
              </a:rPr>
              <a:t>S</a:t>
            </a:r>
            <a:r>
              <a:rPr lang="en-US" altLang="ja-JP" dirty="0" smtClean="0">
                <a:solidFill>
                  <a:schemeClr val="accent3">
                    <a:lumMod val="65000"/>
                  </a:schemeClr>
                </a:solidFill>
              </a:rPr>
              <a:t>imulator”</a:t>
            </a:r>
          </a:p>
          <a:p>
            <a:pPr>
              <a:spcBef>
                <a:spcPts val="900"/>
              </a:spcBef>
              <a:defRPr/>
            </a:pPr>
            <a:r>
              <a:rPr lang="en-US" altLang="ja-JP" dirty="0" smtClean="0">
                <a:solidFill>
                  <a:schemeClr val="accent3">
                    <a:lumMod val="65000"/>
                  </a:schemeClr>
                </a:solidFill>
              </a:rPr>
              <a:t>Divides a day into </a:t>
            </a:r>
            <a:r>
              <a:rPr lang="en-US" altLang="ja-JP" i="1" dirty="0" smtClean="0">
                <a:solidFill>
                  <a:schemeClr val="accent3">
                    <a:lumMod val="65000"/>
                  </a:schemeClr>
                </a:solidFill>
              </a:rPr>
              <a:t>open periods</a:t>
            </a:r>
            <a:r>
              <a:rPr lang="en-US" altLang="ja-JP" dirty="0" smtClean="0">
                <a:solidFill>
                  <a:schemeClr val="accent3">
                    <a:lumMod val="65000"/>
                  </a:schemeClr>
                </a:solidFill>
              </a:rPr>
              <a:t> and </a:t>
            </a:r>
            <a:r>
              <a:rPr lang="en-US" altLang="ja-JP" i="1" dirty="0" smtClean="0">
                <a:solidFill>
                  <a:schemeClr val="accent3">
                    <a:lumMod val="65000"/>
                  </a:schemeClr>
                </a:solidFill>
              </a:rPr>
              <a:t>blocked periods</a:t>
            </a:r>
            <a:r>
              <a:rPr lang="en-US" altLang="ja-JP" dirty="0" smtClean="0">
                <a:solidFill>
                  <a:schemeClr val="accent3">
                    <a:lumMod val="65000"/>
                  </a:schemeClr>
                </a:solidFill>
              </a:rPr>
              <a:t>.</a:t>
            </a:r>
          </a:p>
          <a:p>
            <a:pPr>
              <a:spcBef>
                <a:spcPts val="900"/>
              </a:spcBef>
              <a:defRPr/>
            </a:pPr>
            <a:r>
              <a:rPr lang="en-US" altLang="ja-JP" dirty="0" smtClean="0">
                <a:solidFill>
                  <a:schemeClr val="accent3">
                    <a:lumMod val="65000"/>
                  </a:schemeClr>
                </a:solidFill>
              </a:rPr>
              <a:t>Defines a Hägerstrand’s prism for each open period and simulates activities and travel within it.</a:t>
            </a:r>
          </a:p>
          <a:p>
            <a:pPr>
              <a:spcBef>
                <a:spcPts val="900"/>
              </a:spcBef>
              <a:defRPr/>
            </a:pPr>
            <a:r>
              <a:rPr lang="en-US" altLang="ja-JP" dirty="0" smtClean="0"/>
              <a:t>Use of synthetic households to simulate the urban population</a:t>
            </a:r>
          </a:p>
          <a:p>
            <a:pPr>
              <a:spcBef>
                <a:spcPts val="900"/>
              </a:spcBef>
              <a:defRPr/>
            </a:pPr>
            <a:r>
              <a:rPr lang="en-US" altLang="ja-JP" dirty="0" smtClean="0"/>
              <a:t>Sequential structure</a:t>
            </a:r>
          </a:p>
          <a:p>
            <a:pPr lvl="1">
              <a:spcBef>
                <a:spcPts val="600"/>
              </a:spcBef>
              <a:defRPr/>
            </a:pPr>
            <a:r>
              <a:rPr lang="en-US" altLang="ja-JP" dirty="0" smtClean="0"/>
              <a:t>The attributes of an activity and trip to it are simulated activity by activity, conditional on past activity engagement.</a:t>
            </a:r>
          </a:p>
          <a:p>
            <a:pPr lvl="1">
              <a:spcBef>
                <a:spcPts val="600"/>
              </a:spcBef>
              <a:defRPr/>
            </a:pPr>
            <a:r>
              <a:rPr lang="en-US" altLang="ja-JP" dirty="0" smtClean="0"/>
              <a:t>Operational hierarchy: activity type → mode-destination → activity duration</a:t>
            </a:r>
          </a:p>
          <a:p>
            <a:pPr>
              <a:spcBef>
                <a:spcPts val="900"/>
              </a:spcBef>
              <a:defRPr/>
            </a:pPr>
            <a:r>
              <a:rPr lang="en-US" altLang="ja-JP" dirty="0" smtClean="0">
                <a:solidFill>
                  <a:schemeClr val="accent3">
                    <a:lumMod val="65000"/>
                  </a:schemeClr>
                </a:solidFill>
              </a:rPr>
              <a:t>Representation of prism constraints</a:t>
            </a:r>
          </a:p>
          <a:p>
            <a:pPr lvl="1">
              <a:spcBef>
                <a:spcPts val="600"/>
              </a:spcBef>
              <a:defRPr/>
            </a:pPr>
            <a:r>
              <a:rPr lang="en-US" altLang="ja-JP" dirty="0" smtClean="0">
                <a:solidFill>
                  <a:schemeClr val="accent3">
                    <a:lumMod val="65000"/>
                  </a:schemeClr>
                </a:solidFill>
              </a:rPr>
              <a:t>Activity choice ← remaining time in prism</a:t>
            </a:r>
          </a:p>
          <a:p>
            <a:pPr lvl="1">
              <a:spcBef>
                <a:spcPct val="10000"/>
              </a:spcBef>
              <a:defRPr/>
            </a:pPr>
            <a:r>
              <a:rPr lang="en-US" altLang="ja-JP" dirty="0" smtClean="0">
                <a:solidFill>
                  <a:schemeClr val="accent3">
                    <a:lumMod val="65000"/>
                  </a:schemeClr>
                </a:solidFill>
              </a:rPr>
              <a:t>Mode-destination choice ← choice set</a:t>
            </a:r>
          </a:p>
          <a:p>
            <a:pPr lvl="1">
              <a:spcBef>
                <a:spcPct val="10000"/>
              </a:spcBef>
              <a:defRPr/>
            </a:pPr>
            <a:r>
              <a:rPr lang="en-US" altLang="ja-JP" dirty="0" smtClean="0">
                <a:solidFill>
                  <a:schemeClr val="accent3">
                    <a:lumMod val="65000"/>
                  </a:schemeClr>
                </a:solidFill>
              </a:rPr>
              <a:t>Duration choice ← remaining time in prism</a:t>
            </a: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D799A6-2C21-4D4E-9CC2-9B0DD2C06652}" type="slidenum">
              <a:rPr lang="en-US" altLang="ja-JP" smtClean="0"/>
              <a:pPr>
                <a:defRPr/>
              </a:pPr>
              <a:t>7</a:t>
            </a:fld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Innovations in Travel Modeling Conference 2008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BFBFC919-6BD1-46C6-8ABB-070C05C11308}" type="datetime4">
              <a:rPr lang="en-US"/>
              <a:pPr>
                <a:defRPr/>
              </a:pPr>
              <a:t>June 24, 2008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71600" y="0"/>
            <a:ext cx="7600950" cy="990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Decision Time Points for</a:t>
            </a:r>
            <a:br>
              <a:rPr lang="en-US" dirty="0" smtClean="0"/>
            </a:br>
            <a:r>
              <a:rPr lang="en-US" dirty="0" smtClean="0"/>
              <a:t>Discretionary Activities</a:t>
            </a:r>
            <a:endParaRPr 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D4CE0E-7F4C-4BB8-8F97-DAAF1949CC64}" type="slidenum">
              <a:rPr lang="en-US" altLang="ja-JP" smtClean="0"/>
              <a:pPr>
                <a:defRPr/>
              </a:pPr>
              <a:t>8</a:t>
            </a:fld>
            <a:endParaRPr lang="en-US" altLang="ja-JP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Innovations in Travel Modeling Conference 2008</a:t>
            </a:r>
            <a:endParaRPr lang="en-US" altLang="ja-JP" dirty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491F0708-0AD7-405A-86A1-D5A7DE5E2535}" type="datetime4">
              <a:rPr lang="en-US"/>
              <a:pPr>
                <a:defRPr/>
              </a:pPr>
              <a:t>June 24, 2008</a:t>
            </a:fld>
            <a:endParaRPr lang="en-US" altLang="ja-JP" dirty="0"/>
          </a:p>
        </p:txBody>
      </p:sp>
      <p:cxnSp>
        <p:nvCxnSpPr>
          <p:cNvPr id="7" name="直線矢印コネクタ 6"/>
          <p:cNvCxnSpPr/>
          <p:nvPr/>
        </p:nvCxnSpPr>
        <p:spPr bwMode="auto">
          <a:xfrm>
            <a:off x="676275" y="3886200"/>
            <a:ext cx="7927975" cy="1588"/>
          </a:xfrm>
          <a:prstGeom prst="straightConnector1">
            <a:avLst/>
          </a:prstGeom>
          <a:ln w="3175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 bwMode="auto">
          <a:xfrm>
            <a:off x="530225" y="2066925"/>
            <a:ext cx="19573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accent6"/>
                </a:solidFill>
              </a:rPr>
              <a:t>Decision Point 1</a:t>
            </a: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1508125" y="3886200"/>
            <a:ext cx="831850" cy="292100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正方形/長方形 12"/>
          <p:cNvSpPr/>
          <p:nvPr/>
        </p:nvSpPr>
        <p:spPr bwMode="auto">
          <a:xfrm>
            <a:off x="2339975" y="3611563"/>
            <a:ext cx="1655763" cy="27463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正方形/長方形 13"/>
          <p:cNvSpPr/>
          <p:nvPr/>
        </p:nvSpPr>
        <p:spPr bwMode="auto">
          <a:xfrm>
            <a:off x="5805488" y="3883025"/>
            <a:ext cx="728662" cy="293688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正方形/長方形 14"/>
          <p:cNvSpPr/>
          <p:nvPr/>
        </p:nvSpPr>
        <p:spPr bwMode="auto">
          <a:xfrm>
            <a:off x="3998913" y="3898900"/>
            <a:ext cx="701675" cy="292100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正方形/長方形 15"/>
          <p:cNvSpPr/>
          <p:nvPr/>
        </p:nvSpPr>
        <p:spPr bwMode="auto">
          <a:xfrm>
            <a:off x="4687888" y="3600450"/>
            <a:ext cx="1127125" cy="2730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正方形/長方形 16"/>
          <p:cNvSpPr/>
          <p:nvPr/>
        </p:nvSpPr>
        <p:spPr bwMode="auto">
          <a:xfrm>
            <a:off x="814388" y="3600450"/>
            <a:ext cx="685800" cy="273050"/>
          </a:xfrm>
          <a:prstGeom prst="rect">
            <a:avLst/>
          </a:prstGeom>
          <a:solidFill>
            <a:srgbClr val="99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正方形/長方形 17"/>
          <p:cNvSpPr/>
          <p:nvPr/>
        </p:nvSpPr>
        <p:spPr bwMode="auto">
          <a:xfrm>
            <a:off x="6543675" y="3614738"/>
            <a:ext cx="1584325" cy="274637"/>
          </a:xfrm>
          <a:prstGeom prst="rect">
            <a:avLst/>
          </a:prstGeom>
          <a:solidFill>
            <a:srgbClr val="99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テキスト ボックス 18"/>
          <p:cNvSpPr txBox="1"/>
          <p:nvPr/>
        </p:nvSpPr>
        <p:spPr bwMode="auto">
          <a:xfrm>
            <a:off x="7735888" y="3930650"/>
            <a:ext cx="9334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i="1" dirty="0">
                <a:solidFill>
                  <a:schemeClr val="accent6"/>
                </a:solidFill>
              </a:rPr>
              <a:t>Time</a:t>
            </a:r>
          </a:p>
        </p:txBody>
      </p:sp>
      <p:cxnSp>
        <p:nvCxnSpPr>
          <p:cNvPr id="23" name="直線コネクタ 22"/>
          <p:cNvCxnSpPr/>
          <p:nvPr/>
        </p:nvCxnSpPr>
        <p:spPr bwMode="auto">
          <a:xfrm rot="5400000">
            <a:off x="785812" y="4608513"/>
            <a:ext cx="1427163" cy="1588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 bwMode="auto">
          <a:xfrm rot="5400000">
            <a:off x="5821363" y="4587875"/>
            <a:ext cx="1427162" cy="1588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 bwMode="auto">
          <a:xfrm flipV="1">
            <a:off x="1490663" y="4938713"/>
            <a:ext cx="5038725" cy="7937"/>
          </a:xfrm>
          <a:prstGeom prst="straightConnector1">
            <a:avLst/>
          </a:prstGeom>
          <a:ln w="22225">
            <a:solidFill>
              <a:schemeClr val="accent2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 bwMode="auto">
          <a:xfrm>
            <a:off x="3035300" y="4946650"/>
            <a:ext cx="19843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accent6"/>
                </a:solidFill>
              </a:rPr>
              <a:t>Open Period</a:t>
            </a:r>
          </a:p>
        </p:txBody>
      </p:sp>
      <p:cxnSp>
        <p:nvCxnSpPr>
          <p:cNvPr id="33" name="直線矢印コネクタ 32"/>
          <p:cNvCxnSpPr/>
          <p:nvPr/>
        </p:nvCxnSpPr>
        <p:spPr bwMode="auto">
          <a:xfrm>
            <a:off x="768350" y="4946650"/>
            <a:ext cx="739775" cy="1588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 bwMode="auto">
          <a:xfrm>
            <a:off x="6553200" y="4935538"/>
            <a:ext cx="1474788" cy="3175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 bwMode="auto">
          <a:xfrm rot="5400000">
            <a:off x="1024732" y="3091656"/>
            <a:ext cx="958850" cy="7937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 bwMode="auto">
          <a:xfrm rot="5400000">
            <a:off x="3508376" y="3087687"/>
            <a:ext cx="958850" cy="9525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/>
          <p:nvPr/>
        </p:nvCxnSpPr>
        <p:spPr bwMode="auto">
          <a:xfrm rot="5400000">
            <a:off x="5342732" y="3075781"/>
            <a:ext cx="960438" cy="9525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 bwMode="auto">
          <a:xfrm>
            <a:off x="3005138" y="2063750"/>
            <a:ext cx="195738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accent6"/>
                </a:solidFill>
              </a:rPr>
              <a:t>Decision Point 2</a:t>
            </a:r>
          </a:p>
        </p:txBody>
      </p:sp>
      <p:sp>
        <p:nvSpPr>
          <p:cNvPr id="42" name="テキスト ボックス 41"/>
          <p:cNvSpPr txBox="1"/>
          <p:nvPr/>
        </p:nvSpPr>
        <p:spPr bwMode="auto">
          <a:xfrm>
            <a:off x="4867275" y="2070100"/>
            <a:ext cx="195738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accent6"/>
                </a:solidFill>
              </a:rPr>
              <a:t>Decision Point 3</a:t>
            </a:r>
          </a:p>
        </p:txBody>
      </p:sp>
      <p:sp>
        <p:nvSpPr>
          <p:cNvPr id="22556" name="テキスト ボックス 42"/>
          <p:cNvSpPr txBox="1">
            <a:spLocks noChangeArrowheads="1"/>
          </p:cNvSpPr>
          <p:nvPr/>
        </p:nvSpPr>
        <p:spPr bwMode="auto">
          <a:xfrm>
            <a:off x="1508656" y="3849896"/>
            <a:ext cx="813835" cy="36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Travel</a:t>
            </a:r>
          </a:p>
        </p:txBody>
      </p:sp>
      <p:sp>
        <p:nvSpPr>
          <p:cNvPr id="22557" name="テキスト ボックス 43"/>
          <p:cNvSpPr txBox="1">
            <a:spLocks noChangeArrowheads="1"/>
          </p:cNvSpPr>
          <p:nvPr/>
        </p:nvSpPr>
        <p:spPr bwMode="auto">
          <a:xfrm>
            <a:off x="5766812" y="3846848"/>
            <a:ext cx="813835" cy="36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Travel</a:t>
            </a:r>
          </a:p>
        </p:txBody>
      </p:sp>
      <p:sp>
        <p:nvSpPr>
          <p:cNvPr id="22558" name="テキスト ボックス 44"/>
          <p:cNvSpPr txBox="1">
            <a:spLocks noChangeArrowheads="1"/>
          </p:cNvSpPr>
          <p:nvPr/>
        </p:nvSpPr>
        <p:spPr bwMode="auto">
          <a:xfrm>
            <a:off x="3934920" y="3862088"/>
            <a:ext cx="813835" cy="36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Travel</a:t>
            </a:r>
          </a:p>
        </p:txBody>
      </p:sp>
      <p:sp>
        <p:nvSpPr>
          <p:cNvPr id="22559" name="テキスト ボックス 45"/>
          <p:cNvSpPr txBox="1">
            <a:spLocks noChangeArrowheads="1"/>
          </p:cNvSpPr>
          <p:nvPr/>
        </p:nvSpPr>
        <p:spPr bwMode="auto">
          <a:xfrm>
            <a:off x="6583695" y="3566429"/>
            <a:ext cx="1609382" cy="36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Fixed Activity</a:t>
            </a:r>
          </a:p>
        </p:txBody>
      </p:sp>
      <p:sp>
        <p:nvSpPr>
          <p:cNvPr id="22560" name="テキスト ボックス 47"/>
          <p:cNvSpPr txBox="1">
            <a:spLocks noChangeArrowheads="1"/>
          </p:cNvSpPr>
          <p:nvPr/>
        </p:nvSpPr>
        <p:spPr bwMode="auto">
          <a:xfrm>
            <a:off x="2578529" y="3557285"/>
            <a:ext cx="1161315" cy="36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22561" name="テキスト ボックス 48"/>
          <p:cNvSpPr txBox="1">
            <a:spLocks noChangeArrowheads="1"/>
          </p:cNvSpPr>
          <p:nvPr/>
        </p:nvSpPr>
        <p:spPr bwMode="auto">
          <a:xfrm>
            <a:off x="4669506" y="3563381"/>
            <a:ext cx="1161315" cy="36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22562" name="テキスト ボックス 34"/>
          <p:cNvSpPr txBox="1">
            <a:spLocks noChangeArrowheads="1"/>
          </p:cNvSpPr>
          <p:nvPr/>
        </p:nvSpPr>
        <p:spPr bwMode="auto">
          <a:xfrm>
            <a:off x="6492473" y="4946904"/>
            <a:ext cx="17648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Blocked Period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41" grpId="0"/>
      <p:bldP spid="42" grpId="0"/>
      <p:bldP spid="22556" grpId="0"/>
      <p:bldP spid="22557" grpId="0"/>
      <p:bldP spid="22558" grpId="0"/>
      <p:bldP spid="22560" grpId="0"/>
      <p:bldP spid="225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593013" cy="990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ja-JP" dirty="0"/>
              <a:t>PCATS: A Micro-Simulator of </a:t>
            </a:r>
            <a:br>
              <a:rPr lang="en-US" altLang="ja-JP" dirty="0"/>
            </a:br>
            <a:r>
              <a:rPr lang="en-US" altLang="ja-JP" dirty="0"/>
              <a:t>Daily Travel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30188" y="1216025"/>
            <a:ext cx="8662987" cy="529431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spcBef>
                <a:spcPts val="900"/>
              </a:spcBef>
              <a:defRPr/>
            </a:pPr>
            <a:r>
              <a:rPr lang="en-US" altLang="ja-JP" dirty="0" smtClean="0">
                <a:solidFill>
                  <a:schemeClr val="accent3">
                    <a:lumMod val="65000"/>
                  </a:schemeClr>
                </a:solidFill>
              </a:rPr>
              <a:t>Stands for “</a:t>
            </a:r>
            <a:r>
              <a:rPr lang="en-US" altLang="ja-JP" u="sng" dirty="0" smtClean="0">
                <a:solidFill>
                  <a:schemeClr val="accent3">
                    <a:lumMod val="65000"/>
                  </a:schemeClr>
                </a:solidFill>
              </a:rPr>
              <a:t>P</a:t>
            </a:r>
            <a:r>
              <a:rPr lang="en-US" altLang="ja-JP" dirty="0" smtClean="0">
                <a:solidFill>
                  <a:schemeClr val="accent3">
                    <a:lumMod val="65000"/>
                  </a:schemeClr>
                </a:solidFill>
              </a:rPr>
              <a:t>rism </a:t>
            </a:r>
            <a:r>
              <a:rPr lang="en-US" altLang="ja-JP" u="sng" dirty="0" smtClean="0">
                <a:solidFill>
                  <a:schemeClr val="accent3">
                    <a:lumMod val="65000"/>
                  </a:schemeClr>
                </a:solidFill>
              </a:rPr>
              <a:t>C</a:t>
            </a:r>
            <a:r>
              <a:rPr lang="en-US" altLang="ja-JP" dirty="0" smtClean="0">
                <a:solidFill>
                  <a:schemeClr val="accent3">
                    <a:lumMod val="65000"/>
                  </a:schemeClr>
                </a:solidFill>
              </a:rPr>
              <a:t>onstrained </a:t>
            </a:r>
            <a:r>
              <a:rPr lang="en-US" altLang="ja-JP" u="sng" dirty="0" smtClean="0">
                <a:solidFill>
                  <a:schemeClr val="accent3">
                    <a:lumMod val="65000"/>
                  </a:schemeClr>
                </a:solidFill>
              </a:rPr>
              <a:t>A</a:t>
            </a:r>
            <a:r>
              <a:rPr lang="en-US" altLang="ja-JP" dirty="0" smtClean="0">
                <a:solidFill>
                  <a:schemeClr val="accent3">
                    <a:lumMod val="65000"/>
                  </a:schemeClr>
                </a:solidFill>
              </a:rPr>
              <a:t>ctivity-</a:t>
            </a:r>
            <a:r>
              <a:rPr lang="en-US" altLang="ja-JP" u="sng" dirty="0" smtClean="0">
                <a:solidFill>
                  <a:schemeClr val="accent3">
                    <a:lumMod val="65000"/>
                  </a:schemeClr>
                </a:solidFill>
              </a:rPr>
              <a:t>T</a:t>
            </a:r>
            <a:r>
              <a:rPr lang="en-US" altLang="ja-JP" dirty="0" smtClean="0">
                <a:solidFill>
                  <a:schemeClr val="accent3">
                    <a:lumMod val="65000"/>
                  </a:schemeClr>
                </a:solidFill>
              </a:rPr>
              <a:t>ravel </a:t>
            </a:r>
            <a:r>
              <a:rPr lang="en-US" altLang="ja-JP" u="sng" dirty="0" smtClean="0">
                <a:solidFill>
                  <a:schemeClr val="accent3">
                    <a:lumMod val="65000"/>
                  </a:schemeClr>
                </a:solidFill>
              </a:rPr>
              <a:t>S</a:t>
            </a:r>
            <a:r>
              <a:rPr lang="en-US" altLang="ja-JP" dirty="0" smtClean="0">
                <a:solidFill>
                  <a:schemeClr val="accent3">
                    <a:lumMod val="65000"/>
                  </a:schemeClr>
                </a:solidFill>
              </a:rPr>
              <a:t>imulator”</a:t>
            </a:r>
          </a:p>
          <a:p>
            <a:pPr>
              <a:spcBef>
                <a:spcPts val="900"/>
              </a:spcBef>
              <a:defRPr/>
            </a:pPr>
            <a:r>
              <a:rPr lang="en-US" altLang="ja-JP" dirty="0" smtClean="0">
                <a:solidFill>
                  <a:schemeClr val="accent3">
                    <a:lumMod val="65000"/>
                  </a:schemeClr>
                </a:solidFill>
              </a:rPr>
              <a:t>Divides a day into </a:t>
            </a:r>
            <a:r>
              <a:rPr lang="en-US" altLang="ja-JP" i="1" dirty="0" smtClean="0">
                <a:solidFill>
                  <a:schemeClr val="accent3">
                    <a:lumMod val="65000"/>
                  </a:schemeClr>
                </a:solidFill>
              </a:rPr>
              <a:t>open periods</a:t>
            </a:r>
            <a:r>
              <a:rPr lang="en-US" altLang="ja-JP" dirty="0" smtClean="0">
                <a:solidFill>
                  <a:schemeClr val="accent3">
                    <a:lumMod val="65000"/>
                  </a:schemeClr>
                </a:solidFill>
              </a:rPr>
              <a:t> and </a:t>
            </a:r>
            <a:r>
              <a:rPr lang="en-US" altLang="ja-JP" i="1" dirty="0" smtClean="0">
                <a:solidFill>
                  <a:schemeClr val="accent3">
                    <a:lumMod val="65000"/>
                  </a:schemeClr>
                </a:solidFill>
              </a:rPr>
              <a:t>blocked periods</a:t>
            </a:r>
            <a:r>
              <a:rPr lang="en-US" altLang="ja-JP" dirty="0" smtClean="0">
                <a:solidFill>
                  <a:schemeClr val="accent3">
                    <a:lumMod val="65000"/>
                  </a:schemeClr>
                </a:solidFill>
              </a:rPr>
              <a:t>.</a:t>
            </a:r>
          </a:p>
          <a:p>
            <a:pPr>
              <a:spcBef>
                <a:spcPts val="900"/>
              </a:spcBef>
              <a:defRPr/>
            </a:pPr>
            <a:r>
              <a:rPr lang="en-US" altLang="ja-JP" dirty="0" smtClean="0">
                <a:solidFill>
                  <a:schemeClr val="accent3">
                    <a:lumMod val="65000"/>
                  </a:schemeClr>
                </a:solidFill>
              </a:rPr>
              <a:t>Defines a Hägerstrand’s prism for each open period and simulates activities and travel within it.</a:t>
            </a:r>
          </a:p>
          <a:p>
            <a:pPr>
              <a:spcBef>
                <a:spcPts val="900"/>
              </a:spcBef>
              <a:defRPr/>
            </a:pPr>
            <a:r>
              <a:rPr lang="en-US" altLang="ja-JP" dirty="0" smtClean="0">
                <a:solidFill>
                  <a:schemeClr val="accent3">
                    <a:lumMod val="65000"/>
                  </a:schemeClr>
                </a:solidFill>
              </a:rPr>
              <a:t>Use of synthetic households to simulate the urban population</a:t>
            </a:r>
          </a:p>
          <a:p>
            <a:pPr>
              <a:spcBef>
                <a:spcPts val="900"/>
              </a:spcBef>
              <a:defRPr/>
            </a:pPr>
            <a:r>
              <a:rPr lang="en-US" altLang="ja-JP" dirty="0" smtClean="0">
                <a:solidFill>
                  <a:schemeClr val="accent3">
                    <a:lumMod val="65000"/>
                  </a:schemeClr>
                </a:solidFill>
              </a:rPr>
              <a:t>Sequential structure</a:t>
            </a:r>
          </a:p>
          <a:p>
            <a:pPr lvl="1">
              <a:spcBef>
                <a:spcPts val="600"/>
              </a:spcBef>
              <a:defRPr/>
            </a:pPr>
            <a:r>
              <a:rPr lang="en-US" altLang="ja-JP" dirty="0" smtClean="0">
                <a:solidFill>
                  <a:schemeClr val="accent3">
                    <a:lumMod val="65000"/>
                  </a:schemeClr>
                </a:solidFill>
              </a:rPr>
              <a:t>The attributes of an activity and trip to it are simulated activity by activity, conditional on past activity engagement.</a:t>
            </a:r>
          </a:p>
          <a:p>
            <a:pPr lvl="1">
              <a:spcBef>
                <a:spcPts val="600"/>
              </a:spcBef>
              <a:defRPr/>
            </a:pPr>
            <a:r>
              <a:rPr lang="en-US" altLang="ja-JP" dirty="0" smtClean="0">
                <a:solidFill>
                  <a:schemeClr val="accent3">
                    <a:lumMod val="65000"/>
                  </a:schemeClr>
                </a:solidFill>
              </a:rPr>
              <a:t>Operational hierarchy: activity type → mode-destination → activity duration</a:t>
            </a:r>
          </a:p>
          <a:p>
            <a:pPr>
              <a:spcBef>
                <a:spcPts val="900"/>
              </a:spcBef>
              <a:defRPr/>
            </a:pPr>
            <a:r>
              <a:rPr lang="en-US" altLang="ja-JP" dirty="0" smtClean="0"/>
              <a:t>Representation of prism constraints</a:t>
            </a:r>
          </a:p>
          <a:p>
            <a:pPr lvl="1">
              <a:spcBef>
                <a:spcPts val="600"/>
              </a:spcBef>
              <a:defRPr/>
            </a:pPr>
            <a:r>
              <a:rPr lang="en-US" altLang="ja-JP" dirty="0" smtClean="0"/>
              <a:t>Activity choice ← remaining time in prism</a:t>
            </a:r>
          </a:p>
          <a:p>
            <a:pPr lvl="1">
              <a:spcBef>
                <a:spcPct val="10000"/>
              </a:spcBef>
              <a:defRPr/>
            </a:pPr>
            <a:r>
              <a:rPr lang="en-US" altLang="ja-JP" dirty="0" smtClean="0"/>
              <a:t>Mode-destination choice ← choice set constrained by prism</a:t>
            </a:r>
          </a:p>
          <a:p>
            <a:pPr lvl="1">
              <a:spcBef>
                <a:spcPct val="10000"/>
              </a:spcBef>
              <a:defRPr/>
            </a:pPr>
            <a:r>
              <a:rPr lang="en-US" altLang="ja-JP" dirty="0" smtClean="0"/>
              <a:t>Duration choice ← remaining time in prism</a:t>
            </a: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D799A6-2C21-4D4E-9CC2-9B0DD2C06652}" type="slidenum">
              <a:rPr lang="en-US" altLang="ja-JP" smtClean="0"/>
              <a:pPr>
                <a:defRPr/>
              </a:pPr>
              <a:t>9</a:t>
            </a:fld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Innovations in Travel Modeling Conference 2008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BFBFC919-6BD1-46C6-8ABB-070C05C11308}" type="datetime4">
              <a:rPr lang="en-US"/>
              <a:pPr>
                <a:defRPr/>
              </a:pPr>
              <a:t>June 24, 2008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2722</TotalTime>
  <Words>2415</Words>
  <Application>Microsoft Office PowerPoint</Application>
  <PresentationFormat>画面に合わせる (4:3)</PresentationFormat>
  <Paragraphs>573</Paragraphs>
  <Slides>38</Slides>
  <Notes>37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38</vt:i4>
      </vt:variant>
    </vt:vector>
  </HeadingPairs>
  <TitlesOfParts>
    <vt:vector size="39" baseType="lpstr">
      <vt:lpstr>標準デザイン</vt:lpstr>
      <vt:lpstr>Integrated, Dynamic Activity-Network Simulator:  Current State and Future Directions of PCATS-DEBNetS</vt:lpstr>
      <vt:lpstr>Philosophy Behind Development*</vt:lpstr>
      <vt:lpstr>Motivations for the Alternative Approach</vt:lpstr>
      <vt:lpstr>The Approach</vt:lpstr>
      <vt:lpstr>PCATS: A Micro-Simulator of  Daily Travel</vt:lpstr>
      <vt:lpstr>Simulation of Activities and Travel in a Hägerstrand’s Prism</vt:lpstr>
      <vt:lpstr>PCATS: A Micro-Simulator of  Daily Travel</vt:lpstr>
      <vt:lpstr>Decision Time Points for Discretionary Activities</vt:lpstr>
      <vt:lpstr>PCATS: A Micro-Simulator of  Daily Travel</vt:lpstr>
      <vt:lpstr>PCATS Model Components*</vt:lpstr>
      <vt:lpstr>Representing Prism Constraints</vt:lpstr>
      <vt:lpstr>HAGS Components</vt:lpstr>
      <vt:lpstr>Network Simulator DEBNetS</vt:lpstr>
      <vt:lpstr>Google Map-based Network Editor</vt:lpstr>
      <vt:lpstr>スライド 15</vt:lpstr>
      <vt:lpstr>Mechanism of Activity Generation: Original PCATS</vt:lpstr>
      <vt:lpstr>Processing Multiple Agents</vt:lpstr>
      <vt:lpstr>Working of the Integrated Activity-Network Simulator</vt:lpstr>
      <vt:lpstr>Three Prime Processors of the System</vt:lpstr>
      <vt:lpstr>Integrated Activity-Network Simulator: Issues</vt:lpstr>
      <vt:lpstr>Proposed Countermeasures</vt:lpstr>
      <vt:lpstr>Is the Sequential Decision Structure Adequate?</vt:lpstr>
      <vt:lpstr>Man-Machine Simulation Lab at Kyoto University</vt:lpstr>
      <vt:lpstr>スライド 24</vt:lpstr>
      <vt:lpstr>Working of Experimental Data Collection Process with Subjects + Computer Agents</vt:lpstr>
      <vt:lpstr>  Ongoing and Proposed Extensions</vt:lpstr>
      <vt:lpstr>Extensions (cont.)</vt:lpstr>
      <vt:lpstr>Examples of Application Areas</vt:lpstr>
      <vt:lpstr>Percent of Workers on Street by Time of Day</vt:lpstr>
      <vt:lpstr>Percent of Commuters on Karasuma St. by Sex and Time of Day</vt:lpstr>
      <vt:lpstr>Percent of Commuters on Outer Ring by Sex and Time of Day</vt:lpstr>
      <vt:lpstr>Percent of Drivers over 60 on Karasuma St. by Sex and Time of Day</vt:lpstr>
      <vt:lpstr>Percent of Drivers over 60 on Outer Ring by Sex and Time of Day</vt:lpstr>
      <vt:lpstr>Evolution of PCATS</vt:lpstr>
      <vt:lpstr>Evolution of DEBNetS</vt:lpstr>
      <vt:lpstr>Bibliography</vt:lpstr>
      <vt:lpstr>スライド 37</vt:lpstr>
      <vt:lpstr>スライド 38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Ryuichi Kitamura</dc:creator>
  <cp:lastModifiedBy>Ryuichi Kitamura</cp:lastModifiedBy>
  <cp:revision>235</cp:revision>
  <dcterms:created xsi:type="dcterms:W3CDTF">2005-11-29T06:11:26Z</dcterms:created>
  <dcterms:modified xsi:type="dcterms:W3CDTF">2008-06-24T04:42:57Z</dcterms:modified>
</cp:coreProperties>
</file>